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59" r:id="rId3"/>
    <p:sldId id="260" r:id="rId4"/>
    <p:sldId id="261" r:id="rId5"/>
    <p:sldId id="258" r:id="rId6"/>
    <p:sldId id="263" r:id="rId7"/>
    <p:sldId id="264" r:id="rId8"/>
    <p:sldId id="262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8E4"/>
    <a:srgbClr val="953735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1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8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27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19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80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31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42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43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97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2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78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9272-8FAF-4DFA-830B-3846771ECE8E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A080D-2338-4EAF-902A-0B74E343D3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96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480" y="2142478"/>
            <a:ext cx="2316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Per quanto tempo</a:t>
            </a:r>
            <a:r>
              <a:rPr lang="it-IT" dirty="0">
                <a:solidFill>
                  <a:srgbClr val="0070C0"/>
                </a:solidFill>
              </a:rPr>
              <a:t>: circa 10-12 mesi (dipende da diversi fattori …) a tempo pieno</a:t>
            </a:r>
          </a:p>
        </p:txBody>
      </p:sp>
      <p:sp>
        <p:nvSpPr>
          <p:cNvPr id="7" name="Rettangolo 6"/>
          <p:cNvSpPr/>
          <p:nvPr/>
        </p:nvSpPr>
        <p:spPr>
          <a:xfrm>
            <a:off x="315480" y="215189"/>
            <a:ext cx="4285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Berlin Sans FB Demi" panose="020E0802020502020306" pitchFamily="34" charset="0"/>
              </a:rPr>
              <a:t>Progettazione, sintesi e valutazione farmacologica preliminare di nuove molecole in grado di interagire con specifici bersagli biologici</a:t>
            </a:r>
          </a:p>
        </p:txBody>
      </p:sp>
      <p:pic>
        <p:nvPicPr>
          <p:cNvPr id="8" name="Picture 10" descr="dipartimento"/>
          <p:cNvPicPr>
            <a:picLocks noChangeAspect="1" noChangeArrowheads="1"/>
          </p:cNvPicPr>
          <p:nvPr/>
        </p:nvPicPr>
        <p:blipFill>
          <a:blip r:embed="rId4" cstate="print"/>
          <a:srcRect b="22217"/>
          <a:stretch>
            <a:fillRect/>
          </a:stretch>
        </p:blipFill>
        <p:spPr bwMode="auto">
          <a:xfrm>
            <a:off x="2684536" y="2016597"/>
            <a:ext cx="6385573" cy="1949502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118390" y="764805"/>
            <a:ext cx="3747697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Dove</a:t>
            </a:r>
            <a:r>
              <a:rPr lang="it-IT" dirty="0">
                <a:solidFill>
                  <a:srgbClr val="0070C0"/>
                </a:solidFill>
              </a:rPr>
              <a:t>: ex Dipartimento di Scienze Farmaceutiche, Sesto Fiorentino </a:t>
            </a:r>
          </a:p>
          <a:p>
            <a:r>
              <a:rPr lang="it-IT" dirty="0">
                <a:solidFill>
                  <a:srgbClr val="0070C0"/>
                </a:solidFill>
              </a:rPr>
              <a:t>Spazi (lab 159-161) condivisi tra i prof. Romanelli, </a:t>
            </a:r>
            <a:r>
              <a:rPr lang="it-IT" dirty="0" err="1">
                <a:solidFill>
                  <a:srgbClr val="0070C0"/>
                </a:solidFill>
              </a:rPr>
              <a:t>Teodori</a:t>
            </a:r>
            <a:r>
              <a:rPr lang="it-IT" dirty="0">
                <a:solidFill>
                  <a:srgbClr val="0070C0"/>
                </a:solidFill>
              </a:rPr>
              <a:t>, Dei e Manetti</a:t>
            </a:r>
          </a:p>
        </p:txBody>
      </p:sp>
      <p:sp>
        <p:nvSpPr>
          <p:cNvPr id="9" name="Figura a mano libera 8"/>
          <p:cNvSpPr/>
          <p:nvPr/>
        </p:nvSpPr>
        <p:spPr>
          <a:xfrm>
            <a:off x="7113457" y="1922938"/>
            <a:ext cx="639677" cy="704850"/>
          </a:xfrm>
          <a:custGeom>
            <a:avLst/>
            <a:gdLst>
              <a:gd name="connsiteX0" fmla="*/ 533400 w 639677"/>
              <a:gd name="connsiteY0" fmla="*/ 0 h 704850"/>
              <a:gd name="connsiteX1" fmla="*/ 600075 w 639677"/>
              <a:gd name="connsiteY1" fmla="*/ 323850 h 704850"/>
              <a:gd name="connsiteX2" fmla="*/ 0 w 639677"/>
              <a:gd name="connsiteY2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9677" h="704850">
                <a:moveTo>
                  <a:pt x="533400" y="0"/>
                </a:moveTo>
                <a:cubicBezTo>
                  <a:pt x="611187" y="103187"/>
                  <a:pt x="688975" y="206375"/>
                  <a:pt x="600075" y="323850"/>
                </a:cubicBezTo>
                <a:cubicBezTo>
                  <a:pt x="511175" y="441325"/>
                  <a:pt x="255587" y="573087"/>
                  <a:pt x="0" y="704850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15480" y="4223656"/>
            <a:ext cx="785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Tipo di lavoro</a:t>
            </a:r>
            <a:r>
              <a:rPr lang="it-IT" dirty="0">
                <a:solidFill>
                  <a:srgbClr val="0070C0"/>
                </a:solidFill>
              </a:rPr>
              <a:t>: sintesi organica, separazione cromatografica, analisi spettroscopica (NMR mono e bidimensionale, IR)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15480" y="4949387"/>
            <a:ext cx="785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Possibili collaborazioni con altri gruppi del dipartimento per analisi strumentale e </a:t>
            </a:r>
            <a:r>
              <a:rPr lang="it-IT" b="1" dirty="0" err="1">
                <a:solidFill>
                  <a:srgbClr val="0070C0"/>
                </a:solidFill>
              </a:rPr>
              <a:t>molecular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modeling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15480" y="5776718"/>
            <a:ext cx="620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Conviene chiedere la tesi con circa un anno di anticipo</a:t>
            </a:r>
          </a:p>
          <a:p>
            <a:r>
              <a:rPr lang="it-IT" b="1" dirty="0">
                <a:solidFill>
                  <a:srgbClr val="0070C0"/>
                </a:solidFill>
              </a:rPr>
              <a:t>Si consiglia di entrare in tesi con due/tre esami da sostenere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54"/>
    </mc:Choice>
    <mc:Fallback xmlns="">
      <p:transition spd="slow" advTm="148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rcsb.org/pdb101/motm/images/carbonic-anhydras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1865"/>
            <a:ext cx="2115712" cy="620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6593502"/>
            <a:ext cx="2338913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i="1" dirty="0"/>
              <a:t>https://pdb101.rcsb.org/motm/49</a:t>
            </a:r>
            <a:endParaRPr lang="it-IT" sz="1200" dirty="0"/>
          </a:p>
        </p:txBody>
      </p:sp>
      <p:sp>
        <p:nvSpPr>
          <p:cNvPr id="4" name="Rettangolo 3"/>
          <p:cNvSpPr/>
          <p:nvPr/>
        </p:nvSpPr>
        <p:spPr>
          <a:xfrm>
            <a:off x="1451916" y="1360257"/>
            <a:ext cx="1420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Alfa (</a:t>
            </a:r>
            <a:r>
              <a:rPr lang="en-US" i="1" dirty="0" err="1"/>
              <a:t>mammiferi</a:t>
            </a:r>
            <a:r>
              <a:rPr lang="en-US" i="1" dirty="0"/>
              <a:t>)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796488" y="4036457"/>
            <a:ext cx="1718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Beta (</a:t>
            </a:r>
            <a:r>
              <a:rPr lang="en-US" i="1" dirty="0" err="1"/>
              <a:t>procarioti</a:t>
            </a:r>
            <a:r>
              <a:rPr lang="en-US" i="1" dirty="0"/>
              <a:t> e </a:t>
            </a:r>
            <a:r>
              <a:rPr lang="en-US" i="1" dirty="0" err="1"/>
              <a:t>piante</a:t>
            </a:r>
            <a:r>
              <a:rPr lang="en-US" i="1" dirty="0"/>
              <a:t>)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834588" y="5947171"/>
            <a:ext cx="1613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Gamma (</a:t>
            </a:r>
            <a:r>
              <a:rPr lang="it-IT" i="1" dirty="0"/>
              <a:t>archeobatteri)</a:t>
            </a:r>
          </a:p>
        </p:txBody>
      </p:sp>
      <p:sp>
        <p:nvSpPr>
          <p:cNvPr id="7" name="Freccia a destra 6"/>
          <p:cNvSpPr/>
          <p:nvPr/>
        </p:nvSpPr>
        <p:spPr>
          <a:xfrm>
            <a:off x="2338913" y="818139"/>
            <a:ext cx="1162050" cy="304800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724164" y="3800475"/>
            <a:ext cx="534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Scopo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: trovare inibitori/attivatori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isoforma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-selettivi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724164" y="4139552"/>
            <a:ext cx="534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Possibili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applicazioni terapeutiche di inibitori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glaucoma, cancro, dolore, ….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724164" y="5709213"/>
            <a:ext cx="3600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Collaborazioni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scientifiche: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Prof. C.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Supuran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UniFI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Prof. C.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Capasso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(CNR Napoli)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0"/>
            <a:ext cx="2572627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b="1" dirty="0" err="1"/>
              <a:t>Anidrasi</a:t>
            </a:r>
            <a:r>
              <a:rPr lang="it-IT" sz="2400" b="1" dirty="0"/>
              <a:t> Carbonica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724164" y="4785883"/>
            <a:ext cx="5343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Attivatori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utili per studiare meccanismi della memoria, per mineralizzazione ossea, per applicazioni industriali di CO</a:t>
            </a:r>
            <a:r>
              <a:rPr lang="it-IT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-capture</a:t>
            </a:r>
          </a:p>
        </p:txBody>
      </p:sp>
      <p:pic>
        <p:nvPicPr>
          <p:cNvPr id="1032" name="Picture 8" descr="Risultati immagini per carbonic anhydras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36" y="0"/>
            <a:ext cx="3584631" cy="35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430108" y="230832"/>
            <a:ext cx="1637692" cy="276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Alterio et al PNAS 2009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0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1"/>
    </mc:Choice>
    <mc:Fallback xmlns="">
      <p:transition spd="slow" advTm="33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488"/>
            <a:ext cx="3907451" cy="33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2409057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b="1" dirty="0"/>
              <a:t>Istone </a:t>
            </a:r>
            <a:r>
              <a:rPr lang="it-IT" sz="2400" b="1" dirty="0" err="1"/>
              <a:t>deacetilasi</a:t>
            </a:r>
            <a:endParaRPr lang="it-IT" sz="2400" b="1" dirty="0"/>
          </a:p>
        </p:txBody>
      </p:sp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91" y="3993899"/>
            <a:ext cx="2759090" cy="271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78128" y="6404764"/>
            <a:ext cx="2554674" cy="2769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</a:rPr>
              <a:t>https://www.thesgc.org/science/hdac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8345" y="3917430"/>
            <a:ext cx="2380267" cy="2769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</a:rPr>
              <a:t>Chuang et al  Trends </a:t>
            </a:r>
            <a:r>
              <a:rPr lang="it-IT" sz="1200" dirty="0" err="1">
                <a:solidFill>
                  <a:schemeClr val="tx1"/>
                </a:solidFill>
              </a:rPr>
              <a:t>Neurosci</a:t>
            </a:r>
            <a:r>
              <a:rPr lang="it-IT" sz="1200" dirty="0">
                <a:solidFill>
                  <a:schemeClr val="tx1"/>
                </a:solidFill>
              </a:rPr>
              <a:t> 2009</a:t>
            </a:r>
          </a:p>
        </p:txBody>
      </p:sp>
      <p:sp>
        <p:nvSpPr>
          <p:cNvPr id="4" name="Freccia circolare in giù 3"/>
          <p:cNvSpPr/>
          <p:nvPr/>
        </p:nvSpPr>
        <p:spPr>
          <a:xfrm rot="4176966">
            <a:off x="3168316" y="2296276"/>
            <a:ext cx="2620927" cy="776526"/>
          </a:xfrm>
          <a:prstGeom prst="curved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277989" y="554488"/>
            <a:ext cx="3313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Scopo</a:t>
            </a:r>
            <a:r>
              <a:rPr lang="it-IT" dirty="0">
                <a:solidFill>
                  <a:srgbClr val="7030A0"/>
                </a:solidFill>
              </a:rPr>
              <a:t>: trovare inibitori </a:t>
            </a:r>
            <a:r>
              <a:rPr lang="it-IT" dirty="0" err="1">
                <a:solidFill>
                  <a:srgbClr val="7030A0"/>
                </a:solidFill>
              </a:rPr>
              <a:t>isoforma</a:t>
            </a:r>
            <a:r>
              <a:rPr lang="it-IT" dirty="0">
                <a:solidFill>
                  <a:srgbClr val="7030A0"/>
                </a:solidFill>
              </a:rPr>
              <a:t>-selettivi o classe-selettivi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77989" y="1668876"/>
            <a:ext cx="36715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Possibili </a:t>
            </a:r>
            <a:r>
              <a:rPr lang="it-IT" b="1" dirty="0">
                <a:solidFill>
                  <a:srgbClr val="7030A0"/>
                </a:solidFill>
              </a:rPr>
              <a:t>applicazioni terapeutiche </a:t>
            </a:r>
            <a:r>
              <a:rPr lang="it-IT" dirty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Cancro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Dolore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Malattie neurodegenerative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AIDS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Malattie tropicali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….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920601" y="4423752"/>
            <a:ext cx="3028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Collaborazioni</a:t>
            </a:r>
            <a:r>
              <a:rPr lang="it-IT" dirty="0">
                <a:solidFill>
                  <a:srgbClr val="7030A0"/>
                </a:solidFill>
              </a:rPr>
              <a:t> scientifiche: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Prof. N. Galeotti (</a:t>
            </a:r>
            <a:r>
              <a:rPr lang="it-IT" dirty="0" err="1">
                <a:solidFill>
                  <a:srgbClr val="7030A0"/>
                </a:solidFill>
              </a:rPr>
              <a:t>UniFI</a:t>
            </a:r>
            <a:r>
              <a:rPr lang="it-IT" dirty="0">
                <a:solidFill>
                  <a:srgbClr val="7030A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Prof. E. Meacci (</a:t>
            </a:r>
            <a:r>
              <a:rPr lang="it-IT" dirty="0" err="1">
                <a:solidFill>
                  <a:srgbClr val="7030A0"/>
                </a:solidFill>
              </a:rPr>
              <a:t>UniFI</a:t>
            </a:r>
            <a:r>
              <a:rPr lang="it-IT" dirty="0">
                <a:solidFill>
                  <a:srgbClr val="7030A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Prof. C. </a:t>
            </a:r>
            <a:r>
              <a:rPr lang="it-IT" dirty="0" err="1">
                <a:solidFill>
                  <a:srgbClr val="7030A0"/>
                </a:solidFill>
              </a:rPr>
              <a:t>Supuran</a:t>
            </a:r>
            <a:r>
              <a:rPr lang="it-IT" dirty="0">
                <a:solidFill>
                  <a:srgbClr val="7030A0"/>
                </a:solidFill>
              </a:rPr>
              <a:t> (</a:t>
            </a:r>
            <a:r>
              <a:rPr lang="it-IT" dirty="0" err="1">
                <a:solidFill>
                  <a:srgbClr val="7030A0"/>
                </a:solidFill>
              </a:rPr>
              <a:t>UniFI</a:t>
            </a:r>
            <a:r>
              <a:rPr lang="it-IT" dirty="0">
                <a:solidFill>
                  <a:srgbClr val="7030A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7030A0"/>
                </a:solidFill>
              </a:rPr>
              <a:t>Dr. C. </a:t>
            </a:r>
            <a:r>
              <a:rPr lang="it-IT" dirty="0" err="1">
                <a:solidFill>
                  <a:srgbClr val="7030A0"/>
                </a:solidFill>
              </a:rPr>
              <a:t>Cunha</a:t>
            </a:r>
            <a:r>
              <a:rPr lang="it-IT" dirty="0">
                <a:solidFill>
                  <a:srgbClr val="7030A0"/>
                </a:solidFill>
              </a:rPr>
              <a:t> (USA)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3"/>
    </mc:Choice>
    <mc:Fallback xmlns="">
      <p:transition spd="slow" advTm="2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HCN channe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0"/>
          <a:stretch/>
        </p:blipFill>
        <p:spPr bwMode="auto">
          <a:xfrm>
            <a:off x="231775" y="661987"/>
            <a:ext cx="3333750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159691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b="1" dirty="0"/>
              <a:t>Canali HCN</a:t>
            </a:r>
          </a:p>
        </p:txBody>
      </p:sp>
      <p:sp>
        <p:nvSpPr>
          <p:cNvPr id="2" name="Rettangolo 1"/>
          <p:cNvSpPr/>
          <p:nvPr/>
        </p:nvSpPr>
        <p:spPr>
          <a:xfrm>
            <a:off x="104776" y="2558116"/>
            <a:ext cx="3382704" cy="27699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200" i="1" dirty="0" err="1">
                <a:solidFill>
                  <a:schemeClr val="tx1"/>
                </a:solidFill>
              </a:rPr>
              <a:t>Postea</a:t>
            </a:r>
            <a:r>
              <a:rPr lang="it-IT" sz="1200" i="1" dirty="0">
                <a:solidFill>
                  <a:schemeClr val="tx1"/>
                </a:solidFill>
              </a:rPr>
              <a:t> &amp; </a:t>
            </a:r>
            <a:r>
              <a:rPr lang="it-IT" sz="1200" i="1" dirty="0" err="1">
                <a:solidFill>
                  <a:schemeClr val="tx1"/>
                </a:solidFill>
              </a:rPr>
              <a:t>Biel</a:t>
            </a:r>
            <a:r>
              <a:rPr lang="it-IT" sz="1200" i="1" dirty="0">
                <a:solidFill>
                  <a:schemeClr val="tx1"/>
                </a:solidFill>
              </a:rPr>
              <a:t> Nature </a:t>
            </a:r>
            <a:r>
              <a:rPr lang="it-IT" sz="1200" i="1" dirty="0" err="1">
                <a:solidFill>
                  <a:schemeClr val="tx1"/>
                </a:solidFill>
              </a:rPr>
              <a:t>Reviews</a:t>
            </a:r>
            <a:r>
              <a:rPr lang="it-IT" sz="1200" i="1" dirty="0">
                <a:solidFill>
                  <a:schemeClr val="tx1"/>
                </a:solidFill>
              </a:rPr>
              <a:t> </a:t>
            </a:r>
            <a:r>
              <a:rPr lang="it-IT" sz="1200" i="1" dirty="0" err="1">
                <a:solidFill>
                  <a:schemeClr val="tx1"/>
                </a:solidFill>
              </a:rPr>
              <a:t>Drug</a:t>
            </a:r>
            <a:r>
              <a:rPr lang="it-IT" sz="1200" i="1" dirty="0">
                <a:solidFill>
                  <a:schemeClr val="tx1"/>
                </a:solidFill>
              </a:rPr>
              <a:t> </a:t>
            </a:r>
            <a:r>
              <a:rPr lang="it-IT" sz="1200" i="1" dirty="0" err="1">
                <a:solidFill>
                  <a:schemeClr val="tx1"/>
                </a:solidFill>
              </a:rPr>
              <a:t>Discovery</a:t>
            </a:r>
            <a:r>
              <a:rPr lang="it-IT" sz="1200" dirty="0">
                <a:solidFill>
                  <a:schemeClr val="tx1"/>
                </a:solidFill>
              </a:rPr>
              <a:t> 2011</a:t>
            </a:r>
          </a:p>
        </p:txBody>
      </p:sp>
      <p:pic>
        <p:nvPicPr>
          <p:cNvPr id="3076" name="Picture 4" descr="Risultati immagini per HCN channe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84666"/>
            <a:ext cx="2930525" cy="60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423103" y="6114005"/>
            <a:ext cx="1955353" cy="27699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Lee &amp; MacKinnon </a:t>
            </a:r>
            <a:r>
              <a:rPr lang="en-US" sz="1200" b="1" i="1" dirty="0">
                <a:solidFill>
                  <a:schemeClr val="tx1"/>
                </a:solidFill>
              </a:rPr>
              <a:t>Cell </a:t>
            </a:r>
            <a:r>
              <a:rPr lang="en-US" sz="1200" dirty="0">
                <a:solidFill>
                  <a:schemeClr val="tx1"/>
                </a:solidFill>
              </a:rPr>
              <a:t>2017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5" name="Freccia a destra 4"/>
          <p:cNvSpPr/>
          <p:nvPr/>
        </p:nvSpPr>
        <p:spPr>
          <a:xfrm>
            <a:off x="4326673" y="1226634"/>
            <a:ext cx="1014761" cy="4572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36348" y="3004659"/>
            <a:ext cx="419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Scopo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 trovare inibitori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isoforma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-selettivi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36348" y="3601942"/>
            <a:ext cx="3671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Possibili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applicazioni terapeutiche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953735"/>
                </a:solidFill>
              </a:rPr>
              <a:t>Aritmie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(ipertrofia cardiaca)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Dolore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Parkinson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Epilessia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….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084575" y="4894141"/>
            <a:ext cx="3028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</a:rPr>
              <a:t>Collaborazioni</a:t>
            </a:r>
            <a:r>
              <a:rPr lang="it-IT" dirty="0">
                <a:solidFill>
                  <a:schemeClr val="accent2"/>
                </a:solidFill>
              </a:rPr>
              <a:t> scientifiche: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</a:rPr>
              <a:t>Prof. E. </a:t>
            </a:r>
            <a:r>
              <a:rPr lang="it-IT" dirty="0" err="1">
                <a:solidFill>
                  <a:schemeClr val="accent2"/>
                </a:solidFill>
              </a:rPr>
              <a:t>Cerbai</a:t>
            </a:r>
            <a:r>
              <a:rPr lang="it-IT" dirty="0">
                <a:solidFill>
                  <a:schemeClr val="accent2"/>
                </a:solidFill>
              </a:rPr>
              <a:t> (</a:t>
            </a:r>
            <a:r>
              <a:rPr lang="it-IT" dirty="0" err="1">
                <a:solidFill>
                  <a:schemeClr val="accent2"/>
                </a:solidFill>
              </a:rPr>
              <a:t>UniFI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</a:rPr>
              <a:t>Prof. A. Moroni (</a:t>
            </a:r>
            <a:r>
              <a:rPr lang="it-IT" dirty="0" err="1">
                <a:solidFill>
                  <a:schemeClr val="accent2"/>
                </a:solidFill>
              </a:rPr>
              <a:t>UniMI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</a:rPr>
              <a:t>Prof. A. </a:t>
            </a:r>
            <a:r>
              <a:rPr lang="it-IT" dirty="0" err="1">
                <a:solidFill>
                  <a:schemeClr val="accent2"/>
                </a:solidFill>
              </a:rPr>
              <a:t>Varro</a:t>
            </a:r>
            <a:r>
              <a:rPr lang="it-IT" dirty="0">
                <a:solidFill>
                  <a:schemeClr val="accent2"/>
                </a:solidFill>
              </a:rPr>
              <a:t> (Ungheria)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</a:rPr>
              <a:t>Prof. T. </a:t>
            </a:r>
            <a:r>
              <a:rPr lang="it-IT" dirty="0" err="1">
                <a:solidFill>
                  <a:schemeClr val="accent2"/>
                </a:solidFill>
              </a:rPr>
              <a:t>Budde</a:t>
            </a:r>
            <a:r>
              <a:rPr lang="it-IT" dirty="0">
                <a:solidFill>
                  <a:schemeClr val="accent2"/>
                </a:solidFill>
              </a:rPr>
              <a:t> (Germania)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/>
                </a:solidFill>
              </a:rPr>
              <a:t>Prof. C. </a:t>
            </a:r>
            <a:r>
              <a:rPr lang="it-IT" dirty="0" err="1">
                <a:solidFill>
                  <a:schemeClr val="accent2"/>
                </a:solidFill>
              </a:rPr>
              <a:t>Reid</a:t>
            </a:r>
            <a:r>
              <a:rPr lang="it-IT" dirty="0">
                <a:solidFill>
                  <a:schemeClr val="accent2"/>
                </a:solidFill>
              </a:rPr>
              <a:t> (Australia)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32517" y="46166"/>
            <a:ext cx="583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953735"/>
                </a:solidFill>
              </a:rPr>
              <a:t>Hyperpolarization-activated</a:t>
            </a:r>
            <a:r>
              <a:rPr lang="it-IT" dirty="0">
                <a:solidFill>
                  <a:srgbClr val="953735"/>
                </a:solidFill>
              </a:rPr>
              <a:t> </a:t>
            </a:r>
            <a:r>
              <a:rPr lang="it-IT" dirty="0" err="1">
                <a:solidFill>
                  <a:srgbClr val="953735"/>
                </a:solidFill>
              </a:rPr>
              <a:t>Cyclic</a:t>
            </a:r>
            <a:r>
              <a:rPr lang="it-IT" dirty="0">
                <a:solidFill>
                  <a:srgbClr val="953735"/>
                </a:solidFill>
              </a:rPr>
              <a:t> </a:t>
            </a:r>
            <a:r>
              <a:rPr lang="it-IT" dirty="0" err="1">
                <a:solidFill>
                  <a:srgbClr val="953735"/>
                </a:solidFill>
              </a:rPr>
              <a:t>nucleotid-gated</a:t>
            </a:r>
            <a:r>
              <a:rPr lang="it-IT" dirty="0">
                <a:solidFill>
                  <a:srgbClr val="953735"/>
                </a:solidFill>
              </a:rPr>
              <a:t> </a:t>
            </a:r>
            <a:r>
              <a:rPr lang="it-IT" dirty="0" err="1">
                <a:solidFill>
                  <a:srgbClr val="953735"/>
                </a:solidFill>
              </a:rPr>
              <a:t>channels</a:t>
            </a:r>
            <a:r>
              <a:rPr lang="it-IT" dirty="0">
                <a:solidFill>
                  <a:srgbClr val="953735"/>
                </a:solidFill>
              </a:rPr>
              <a:t>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1"/>
    </mc:Choice>
    <mc:Fallback xmlns="">
      <p:transition spd="slow" advTm="3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2741071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b="1" dirty="0"/>
              <a:t>Recettore nicotinico</a:t>
            </a:r>
          </a:p>
        </p:txBody>
      </p:sp>
      <p:pic>
        <p:nvPicPr>
          <p:cNvPr id="1028" name="Picture 4" descr="Risultati immagini per nicotinic recep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0"/>
            <a:ext cx="4524375" cy="491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645888" y="4911784"/>
            <a:ext cx="3498112" cy="27699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200" dirty="0"/>
              <a:t>http://artdesign.rit.edu/faculty-staff/101/faculty/338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683478"/>
            <a:ext cx="435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Scopo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trovare molecole potenti e selettive per lo studio dei sottotipi recettoriali in condizioni fisiologiche e patologiche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39555" y="1828621"/>
            <a:ext cx="3540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Possibili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applicazioni terapeutiche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Disturbi cognitivi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Dolore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Depressione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……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4981" y="3305949"/>
            <a:ext cx="3028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Collaborazioni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scientifiche: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Prof. Victor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Tsetlin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(Russia)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Prof. H.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Arias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(USA)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Prof. K. Varani (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UniFE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Prof C.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Ghelardini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UniFI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4098" name="Picture 2" descr="Risultati immagini per nicotinic receptor subtyp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7"/>
          <a:stretch/>
        </p:blipFill>
        <p:spPr bwMode="auto">
          <a:xfrm>
            <a:off x="7534" y="5210332"/>
            <a:ext cx="7303143" cy="16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7310678" y="6292947"/>
            <a:ext cx="1663202" cy="46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200" dirty="0" err="1"/>
              <a:t>Hendrickson</a:t>
            </a:r>
            <a:r>
              <a:rPr lang="it-IT" sz="1200" dirty="0"/>
              <a:t> et al Front </a:t>
            </a:r>
            <a:r>
              <a:rPr lang="it-IT" sz="1200" dirty="0" err="1"/>
              <a:t>Psychiatry</a:t>
            </a:r>
            <a:r>
              <a:rPr lang="it-IT" sz="1200" dirty="0"/>
              <a:t> 2013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22"/>
    </mc:Choice>
    <mc:Fallback xmlns="">
      <p:transition spd="slow" advTm="41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3852333" cy="46166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prstClr val="white"/>
                </a:solidFill>
              </a:rPr>
              <a:t>MDR nelle malattie tumorali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45532" y="692362"/>
            <a:ext cx="531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Scopo</a:t>
            </a:r>
            <a:r>
              <a:rPr lang="it-IT" dirty="0">
                <a:solidFill>
                  <a:srgbClr val="00B050"/>
                </a:solidFill>
              </a:rPr>
              <a:t>: trovare modulatori delle proteine di membrana che agiscono come pompe di estrusione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45532" y="1369158"/>
            <a:ext cx="5501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Applicazioni terapeutiche</a:t>
            </a:r>
            <a:r>
              <a:rPr lang="it-IT" dirty="0">
                <a:solidFill>
                  <a:srgbClr val="00B050"/>
                </a:solidFill>
              </a:rPr>
              <a:t>: individuare </a:t>
            </a:r>
            <a:r>
              <a:rPr lang="it-IT" dirty="0" err="1">
                <a:solidFill>
                  <a:srgbClr val="00B050"/>
                </a:solidFill>
              </a:rPr>
              <a:t>chemiosensibi</a:t>
            </a:r>
            <a:r>
              <a:rPr lang="it-IT" dirty="0">
                <a:solidFill>
                  <a:srgbClr val="00B050"/>
                </a:solidFill>
              </a:rPr>
              <a:t>-lizzanti da somministrare con gli antitumorali che sono substrato di queste pompe</a:t>
            </a:r>
          </a:p>
        </p:txBody>
      </p:sp>
      <p:pic>
        <p:nvPicPr>
          <p:cNvPr id="26" name="Picture 1" descr="C:\Users\Francesca\Desktop\tesi claudia\Immagin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2294" y="5103373"/>
            <a:ext cx="2178389" cy="1394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uppo 29"/>
          <p:cNvGrpSpPr/>
          <p:nvPr/>
        </p:nvGrpSpPr>
        <p:grpSpPr>
          <a:xfrm>
            <a:off x="1047748" y="2372021"/>
            <a:ext cx="7048505" cy="2494959"/>
            <a:chOff x="1019412" y="2254757"/>
            <a:chExt cx="7048505" cy="2494959"/>
          </a:xfrm>
        </p:grpSpPr>
        <p:grpSp>
          <p:nvGrpSpPr>
            <p:cNvPr id="28" name="Gruppo 27"/>
            <p:cNvGrpSpPr/>
            <p:nvPr/>
          </p:nvGrpSpPr>
          <p:grpSpPr>
            <a:xfrm>
              <a:off x="1019412" y="2438820"/>
              <a:ext cx="6736472" cy="2310896"/>
              <a:chOff x="733662" y="2915070"/>
              <a:chExt cx="6736472" cy="2310896"/>
            </a:xfrm>
          </p:grpSpPr>
          <p:grpSp>
            <p:nvGrpSpPr>
              <p:cNvPr id="12" name="Gruppo 11"/>
              <p:cNvGrpSpPr/>
              <p:nvPr/>
            </p:nvGrpSpPr>
            <p:grpSpPr>
              <a:xfrm>
                <a:off x="733662" y="2915070"/>
                <a:ext cx="3370893" cy="2310896"/>
                <a:chOff x="590787" y="2711851"/>
                <a:chExt cx="3370893" cy="2310896"/>
              </a:xfrm>
            </p:grpSpPr>
            <p:pic>
              <p:nvPicPr>
                <p:cNvPr id="25" name="Immagine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0787" y="2852163"/>
                  <a:ext cx="3370893" cy="217058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" name="Rettangolo 6"/>
                <p:cNvSpPr/>
                <p:nvPr/>
              </p:nvSpPr>
              <p:spPr>
                <a:xfrm>
                  <a:off x="1324212" y="2711851"/>
                  <a:ext cx="24220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b="1" dirty="0">
                      <a:solidFill>
                        <a:srgbClr val="00B050"/>
                      </a:solidFill>
                    </a:rPr>
                    <a:t>P-glicoproteina (MDR1)</a:t>
                  </a:r>
                  <a:endParaRPr lang="it-IT" dirty="0">
                    <a:solidFill>
                      <a:srgbClr val="00B050"/>
                    </a:solidFill>
                  </a:endParaRPr>
                </a:p>
              </p:txBody>
            </p:sp>
          </p:grpSp>
          <p:grpSp>
            <p:nvGrpSpPr>
              <p:cNvPr id="16" name="Gruppo 15"/>
              <p:cNvGrpSpPr/>
              <p:nvPr/>
            </p:nvGrpSpPr>
            <p:grpSpPr>
              <a:xfrm>
                <a:off x="4911882" y="2924595"/>
                <a:ext cx="2558252" cy="2030923"/>
                <a:chOff x="4911882" y="2924595"/>
                <a:chExt cx="2558252" cy="2030923"/>
              </a:xfrm>
            </p:grpSpPr>
            <p:pic>
              <p:nvPicPr>
                <p:cNvPr id="24" name="Immagine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11882" y="3036829"/>
                  <a:ext cx="2558252" cy="19186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" name="Rettangolo 26"/>
                <p:cNvSpPr/>
                <p:nvPr/>
              </p:nvSpPr>
              <p:spPr>
                <a:xfrm>
                  <a:off x="5057326" y="2924595"/>
                  <a:ext cx="6896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b="1" dirty="0">
                      <a:solidFill>
                        <a:srgbClr val="00B050"/>
                      </a:solidFill>
                    </a:rPr>
                    <a:t>BCRP</a:t>
                  </a:r>
                  <a:endParaRPr lang="it-IT" dirty="0">
                    <a:solidFill>
                      <a:srgbClr val="00B050"/>
                    </a:solidFill>
                  </a:endParaRPr>
                </a:p>
              </p:txBody>
            </p:sp>
          </p:grpSp>
        </p:grpSp>
        <p:sp>
          <p:nvSpPr>
            <p:cNvPr id="29" name="Rettangolo 28"/>
            <p:cNvSpPr/>
            <p:nvPr/>
          </p:nvSpPr>
          <p:spPr>
            <a:xfrm>
              <a:off x="1076084" y="2254757"/>
              <a:ext cx="6991833" cy="2462787"/>
            </a:xfrm>
            <a:prstGeom prst="rect">
              <a:avLst/>
            </a:prstGeom>
            <a:noFill/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4762367" y="4866980"/>
            <a:ext cx="302895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Collaborazioni</a:t>
            </a:r>
            <a:r>
              <a:rPr lang="it-IT" dirty="0">
                <a:solidFill>
                  <a:srgbClr val="00B050"/>
                </a:solidFill>
              </a:rPr>
              <a:t> scientifiche: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50"/>
                </a:solidFill>
              </a:rPr>
              <a:t>Dr. M. Salerno (Francia)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50"/>
                </a:solidFill>
              </a:rPr>
              <a:t>Prof. P. </a:t>
            </a:r>
            <a:r>
              <a:rPr lang="it-IT" dirty="0" err="1">
                <a:solidFill>
                  <a:srgbClr val="00B050"/>
                </a:solidFill>
              </a:rPr>
              <a:t>Falson</a:t>
            </a:r>
            <a:r>
              <a:rPr lang="it-IT" dirty="0">
                <a:solidFill>
                  <a:srgbClr val="00B050"/>
                </a:solidFill>
              </a:rPr>
              <a:t> (Francia)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50"/>
                </a:solidFill>
              </a:rPr>
              <a:t>Prof. N. </a:t>
            </a:r>
            <a:r>
              <a:rPr lang="it-IT" dirty="0" err="1">
                <a:solidFill>
                  <a:srgbClr val="00B050"/>
                </a:solidFill>
              </a:rPr>
              <a:t>Colabufo</a:t>
            </a:r>
            <a:r>
              <a:rPr lang="it-IT" dirty="0">
                <a:solidFill>
                  <a:srgbClr val="00B050"/>
                </a:solidFill>
              </a:rPr>
              <a:t> (</a:t>
            </a:r>
            <a:r>
              <a:rPr lang="it-IT" dirty="0" err="1">
                <a:solidFill>
                  <a:srgbClr val="00B050"/>
                </a:solidFill>
              </a:rPr>
              <a:t>UniBa</a:t>
            </a:r>
            <a:r>
              <a:rPr lang="it-IT" dirty="0">
                <a:solidFill>
                  <a:srgbClr val="00B05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50"/>
                </a:solidFill>
              </a:rPr>
              <a:t>Prof. M. </a:t>
            </a:r>
            <a:r>
              <a:rPr lang="it-IT" dirty="0" err="1">
                <a:solidFill>
                  <a:srgbClr val="00B050"/>
                </a:solidFill>
              </a:rPr>
              <a:t>Coronnello</a:t>
            </a:r>
            <a:r>
              <a:rPr lang="it-IT" dirty="0">
                <a:solidFill>
                  <a:srgbClr val="00B050"/>
                </a:solidFill>
              </a:rPr>
              <a:t> (</a:t>
            </a:r>
            <a:r>
              <a:rPr lang="it-IT" dirty="0" err="1">
                <a:solidFill>
                  <a:srgbClr val="00B050"/>
                </a:solidFill>
              </a:rPr>
              <a:t>UniFi</a:t>
            </a:r>
            <a:r>
              <a:rPr lang="it-IT" dirty="0">
                <a:solidFill>
                  <a:srgbClr val="00B05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50"/>
                </a:solidFill>
              </a:rPr>
              <a:t>Prof. C. Riganti (</a:t>
            </a:r>
            <a:r>
              <a:rPr lang="it-IT" dirty="0" err="1">
                <a:solidFill>
                  <a:srgbClr val="00B050"/>
                </a:solidFill>
              </a:rPr>
              <a:t>UniTo</a:t>
            </a:r>
            <a:r>
              <a:rPr lang="it-IT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31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052" y="480193"/>
            <a:ext cx="2480473" cy="15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8"/>
    </mc:Choice>
    <mc:Fallback xmlns="">
      <p:transition spd="slow" advTm="4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385233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prstClr val="white"/>
                </a:solidFill>
              </a:rPr>
              <a:t>MDR nelle malattie infettive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53771" y="891730"/>
            <a:ext cx="3774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Scopo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- trovare modulatori delle proteine di membrana che agiscono come pompe di estrusione (detti EPI)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- trovare inibitori delle metallo-beta-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lattamasi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308389" y="743449"/>
            <a:ext cx="42002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Applicazioni terapeutiche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individuare inibitori delle pompe di efflusso (detti EPI) da somministrare con gli antibiotici substrato di queste pompe, in particolare nei batteri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Gram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negativi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individuare inibitori delle metallo-beta-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lattamasi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attivi in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cosomministrazione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con antibiotici beta-lattamici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115050" y="4319866"/>
            <a:ext cx="3028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Collaborazioni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scientifiche: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Prof. E.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Casalone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UniFi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Prof. G.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Rossolini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UniFi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Prof. J. D.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Docquier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UniSi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68" y="3758837"/>
            <a:ext cx="5822512" cy="23223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9"/>
    </mc:Choice>
    <mc:Fallback xmlns="">
      <p:transition spd="slow" advTm="39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ccia curva 3"/>
          <p:cNvSpPr/>
          <p:nvPr/>
        </p:nvSpPr>
        <p:spPr>
          <a:xfrm rot="7634104">
            <a:off x="4073811" y="1598798"/>
            <a:ext cx="2998382" cy="2668772"/>
          </a:xfrm>
          <a:prstGeom prst="ben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0"/>
            <a:ext cx="712381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dirty="0"/>
              <a:t>Prodotti ibridi (sostanze </a:t>
            </a:r>
            <a:r>
              <a:rPr lang="it-IT" sz="2400" b="1" dirty="0" err="1"/>
              <a:t>multitarget</a:t>
            </a:r>
            <a:r>
              <a:rPr lang="it-IT" sz="2400" b="1" dirty="0"/>
              <a:t>, </a:t>
            </a:r>
            <a:r>
              <a:rPr lang="it-IT" sz="2400" b="1" dirty="0" err="1"/>
              <a:t>polifarmacologia</a:t>
            </a:r>
            <a:r>
              <a:rPr lang="it-IT" sz="2400" b="1" dirty="0"/>
              <a:t>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11" y="677845"/>
            <a:ext cx="3543595" cy="34244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331992" y="4102328"/>
            <a:ext cx="2252313" cy="2769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</a:rPr>
              <a:t>Chimica farmaceutica; CEA 2015 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84892" y="4524768"/>
            <a:ext cx="104199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Inibitori </a:t>
            </a:r>
            <a:r>
              <a:rPr lang="it-IT" sz="1600" b="1" dirty="0" err="1"/>
              <a:t>Anidrasi</a:t>
            </a:r>
            <a:r>
              <a:rPr lang="it-IT" sz="1600" b="1" dirty="0"/>
              <a:t> Carbonica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921541" y="4524767"/>
            <a:ext cx="119084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Inibitori Istone </a:t>
            </a:r>
            <a:r>
              <a:rPr lang="it-IT" sz="1600" b="1" dirty="0" err="1"/>
              <a:t>Deacetilasi</a:t>
            </a:r>
            <a:endParaRPr lang="it-IT" sz="1600" b="1" dirty="0"/>
          </a:p>
        </p:txBody>
      </p:sp>
      <p:cxnSp>
        <p:nvCxnSpPr>
          <p:cNvPr id="10" name="Connettore diritto 9"/>
          <p:cNvCxnSpPr>
            <a:stCxn id="8" idx="3"/>
            <a:endCxn id="9" idx="1"/>
          </p:cNvCxnSpPr>
          <p:nvPr/>
        </p:nvCxnSpPr>
        <p:spPr>
          <a:xfrm flipV="1">
            <a:off x="1326882" y="4940266"/>
            <a:ext cx="594659" cy="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2141749" y="5924160"/>
            <a:ext cx="104199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Inibitori </a:t>
            </a:r>
            <a:r>
              <a:rPr lang="it-IT" sz="1600" b="1" dirty="0" err="1"/>
              <a:t>Anidrasi</a:t>
            </a:r>
            <a:r>
              <a:rPr lang="it-IT" sz="1600" b="1" dirty="0"/>
              <a:t> Carbonica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778398" y="6047270"/>
            <a:ext cx="119084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Inibitori MDR</a:t>
            </a:r>
          </a:p>
        </p:txBody>
      </p:sp>
      <p:cxnSp>
        <p:nvCxnSpPr>
          <p:cNvPr id="15" name="Connettore diritto 14"/>
          <p:cNvCxnSpPr>
            <a:stCxn id="13" idx="3"/>
            <a:endCxn id="14" idx="1"/>
          </p:cNvCxnSpPr>
          <p:nvPr/>
        </p:nvCxnSpPr>
        <p:spPr>
          <a:xfrm flipV="1">
            <a:off x="3183739" y="6339658"/>
            <a:ext cx="594659" cy="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708883" y="4934198"/>
            <a:ext cx="1308968" cy="1077218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Inibitori </a:t>
            </a:r>
          </a:p>
          <a:p>
            <a:pPr algn="ctr"/>
            <a:r>
              <a:rPr lang="it-IT" sz="1600" b="1" dirty="0"/>
              <a:t>di altri meccanismi epigenetici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069679" y="5051373"/>
            <a:ext cx="119084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Inibitori Istone </a:t>
            </a:r>
            <a:r>
              <a:rPr lang="it-IT" sz="1600" b="1" dirty="0" err="1"/>
              <a:t>Deacetilasi</a:t>
            </a:r>
            <a:endParaRPr lang="it-IT" sz="1600" b="1" dirty="0"/>
          </a:p>
        </p:txBody>
      </p:sp>
      <p:cxnSp>
        <p:nvCxnSpPr>
          <p:cNvPr id="19" name="Connettore diritto 18"/>
          <p:cNvCxnSpPr>
            <a:stCxn id="17" idx="1"/>
            <a:endCxn id="18" idx="3"/>
          </p:cNvCxnSpPr>
          <p:nvPr/>
        </p:nvCxnSpPr>
        <p:spPr>
          <a:xfrm flipH="1" flipV="1">
            <a:off x="6260525" y="5466872"/>
            <a:ext cx="448358" cy="5935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0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8"/>
    </mc:Choice>
    <mc:Fallback xmlns="">
      <p:transition spd="slow" advTm="4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</TotalTime>
  <Words>655</Words>
  <Application>Microsoft Office PowerPoint</Application>
  <PresentationFormat>Presentazione su schermo (4:3)</PresentationFormat>
  <Paragraphs>99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Berlin Sans FB Demi</vt:lpstr>
      <vt:lpstr>Calibri</vt:lpstr>
      <vt:lpstr>Calibri Light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caterina</cp:lastModifiedBy>
  <cp:revision>47</cp:revision>
  <dcterms:created xsi:type="dcterms:W3CDTF">2019-02-21T14:40:28Z</dcterms:created>
  <dcterms:modified xsi:type="dcterms:W3CDTF">2022-02-28T14:17:55Z</dcterms:modified>
</cp:coreProperties>
</file>