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2" d="100"/>
          <a:sy n="52" d="100"/>
        </p:scale>
        <p:origin x="751" y="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0BA30B8-7349-47F7-8C66-64D31B034706}" type="datetimeFigureOut">
              <a:rPr lang="it-IT" smtClean="0"/>
              <a:t>22/02/2022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64293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0BA30B8-7349-47F7-8C66-64D31B034706}" type="datetimeFigureOut">
              <a:rPr lang="it-IT" smtClean="0"/>
              <a:t>22/02/2022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288225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0BA30B8-7349-47F7-8C66-64D31B034706}" type="datetimeFigureOut">
              <a:rPr lang="it-IT" smtClean="0"/>
              <a:t>22/02/2022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340696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0BA30B8-7349-47F7-8C66-64D31B034706}" type="datetimeFigureOut">
              <a:rPr lang="it-IT" smtClean="0"/>
              <a:t>22/02/2022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407258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60BA30B8-7349-47F7-8C66-64D31B034706}" type="datetimeFigureOut">
              <a:rPr lang="it-IT" smtClean="0"/>
              <a:t>22/02/2022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307938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0BA30B8-7349-47F7-8C66-64D31B034706}" type="datetimeFigureOut">
              <a:rPr lang="it-IT" smtClean="0"/>
              <a:t>22/02/2022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1177279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0BA30B8-7349-47F7-8C66-64D31B034706}" type="datetimeFigureOut">
              <a:rPr lang="it-IT" smtClean="0"/>
              <a:t>22/02/2022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1274188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0BA30B8-7349-47F7-8C66-64D31B034706}" type="datetimeFigureOut">
              <a:rPr lang="it-IT" smtClean="0"/>
              <a:t>22/02/2022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342903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0BA30B8-7349-47F7-8C66-64D31B034706}" type="datetimeFigureOut">
              <a:rPr lang="it-IT" smtClean="0"/>
              <a:t>22/02/2022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79822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0BA30B8-7349-47F7-8C66-64D31B034706}" type="datetimeFigureOut">
              <a:rPr lang="it-IT" smtClean="0"/>
              <a:t>22/02/2022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91189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0BA30B8-7349-47F7-8C66-64D31B034706}" type="datetimeFigureOut">
              <a:rPr lang="it-IT" smtClean="0"/>
              <a:t>22/02/2022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04E81D-5E8F-476F-93B1-5B5A00EEA49A}" type="slidenum">
              <a:rPr lang="it-IT" smtClean="0"/>
              <a:t>‹N›</a:t>
            </a:fld>
            <a:endParaRPr lang="it-IT"/>
          </a:p>
        </p:txBody>
      </p:sp>
    </p:spTree>
    <p:extLst>
      <p:ext uri="{BB962C8B-B14F-4D97-AF65-F5344CB8AC3E}">
        <p14:creationId xmlns:p14="http://schemas.microsoft.com/office/powerpoint/2010/main" val="11101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A30B8-7349-47F7-8C66-64D31B034706}" type="datetimeFigureOut">
              <a:rPr lang="it-IT" smtClean="0"/>
              <a:t>22/02/2022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4E81D-5E8F-476F-93B1-5B5A00EEA49A}" type="slidenum">
              <a:rPr lang="it-IT" smtClean="0"/>
              <a:t>‹N›</a:t>
            </a:fld>
            <a:endParaRPr lang="it-IT"/>
          </a:p>
        </p:txBody>
      </p:sp>
    </p:spTree>
    <p:extLst>
      <p:ext uri="{BB962C8B-B14F-4D97-AF65-F5344CB8AC3E}">
        <p14:creationId xmlns:p14="http://schemas.microsoft.com/office/powerpoint/2010/main" val="393312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iulietta.smulevich@unifi.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C4A862B-8136-426E-9E13-81049FD4EC78}"/>
              </a:ext>
            </a:extLst>
          </p:cNvPr>
          <p:cNvSpPr>
            <a:spLocks noGrp="1" noChangeArrowheads="1"/>
          </p:cNvSpPr>
          <p:nvPr>
            <p:ph type="title"/>
          </p:nvPr>
        </p:nvSpPr>
        <p:spPr>
          <a:xfrm>
            <a:off x="301841" y="1265374"/>
            <a:ext cx="11890159" cy="504497"/>
          </a:xfrm>
        </p:spPr>
        <p:txBody>
          <a:bodyPr>
            <a:normAutofit fontScale="90000"/>
          </a:bodyPr>
          <a:lstStyle/>
          <a:p>
            <a:pPr algn="ctr"/>
            <a:r>
              <a:rPr lang="en-US" altLang="it-IT" sz="3600" b="1" i="1" dirty="0">
                <a:solidFill>
                  <a:schemeClr val="accent2"/>
                </a:solidFill>
              </a:rPr>
              <a:t>SPETTROSCOPIA OTTICA DI FARMACI E PROTEINE</a:t>
            </a:r>
            <a:endParaRPr lang="it-IT" altLang="it-IT" sz="3600" b="1" i="1" dirty="0">
              <a:solidFill>
                <a:schemeClr val="accent2"/>
              </a:solidFill>
            </a:endParaRPr>
          </a:p>
        </p:txBody>
      </p:sp>
      <p:sp>
        <p:nvSpPr>
          <p:cNvPr id="10243" name="Rectangle 3">
            <a:extLst>
              <a:ext uri="{FF2B5EF4-FFF2-40B4-BE49-F238E27FC236}">
                <a16:creationId xmlns:a16="http://schemas.microsoft.com/office/drawing/2014/main" id="{B2813A64-655D-4431-9D2A-58F8C9E29A10}"/>
              </a:ext>
            </a:extLst>
          </p:cNvPr>
          <p:cNvSpPr>
            <a:spLocks noGrp="1" noChangeArrowheads="1"/>
          </p:cNvSpPr>
          <p:nvPr>
            <p:ph type="body" idx="1"/>
          </p:nvPr>
        </p:nvSpPr>
        <p:spPr>
          <a:xfrm>
            <a:off x="0" y="1769871"/>
            <a:ext cx="12064753" cy="5103334"/>
          </a:xfrm>
        </p:spPr>
        <p:txBody>
          <a:bodyPr>
            <a:normAutofit fontScale="85000" lnSpcReduction="10000"/>
          </a:bodyPr>
          <a:lstStyle/>
          <a:p>
            <a:pPr>
              <a:lnSpc>
                <a:spcPct val="90000"/>
              </a:lnSpc>
            </a:pPr>
            <a:r>
              <a:rPr lang="it-IT" altLang="it-IT" sz="4000" dirty="0"/>
              <a:t>Per  il corso sono necessarie le frequenze dei corsi di Chimica Computazionale, Chimica Fisica, Biochimica. </a:t>
            </a:r>
          </a:p>
          <a:p>
            <a:r>
              <a:rPr lang="it-IT" sz="4000" dirty="0"/>
              <a:t>Il corso ha lo scopo di introdurre lo studente al mondo della ricerca.</a:t>
            </a:r>
          </a:p>
          <a:p>
            <a:r>
              <a:rPr lang="it-IT" altLang="it-IT" sz="4000" dirty="0"/>
              <a:t>Prevede l’applicazione delle  tecniche spettroscopiche ottiche di base e più avanzate  (assorbimento elettronico UV-Vis, fluorescenza, Raman, Raman risonante, micro-Raman, FT-Raman ed FT-IR) per ottenere informazioni sulle relazioni struttura – attività di farmaci o proteine</a:t>
            </a:r>
          </a:p>
          <a:p>
            <a:r>
              <a:rPr lang="it-IT" altLang="it-IT" sz="4000" dirty="0">
                <a:solidFill>
                  <a:schemeClr val="tx1"/>
                </a:solidFill>
              </a:rPr>
              <a:t>Il corso viene svolto su richiesta: le date vengono decise in base alla disponibilità del docente e dello studente o coppia di studenti.</a:t>
            </a:r>
            <a:endParaRPr lang="it-IT" altLang="it-IT" sz="4000" dirty="0"/>
          </a:p>
        </p:txBody>
      </p:sp>
      <p:sp>
        <p:nvSpPr>
          <p:cNvPr id="4" name="Titolo 1">
            <a:extLst>
              <a:ext uri="{FF2B5EF4-FFF2-40B4-BE49-F238E27FC236}">
                <a16:creationId xmlns:a16="http://schemas.microsoft.com/office/drawing/2014/main" id="{35FAD44C-BC4E-44E4-BD50-27530D8ACE03}"/>
              </a:ext>
            </a:extLst>
          </p:cNvPr>
          <p:cNvSpPr txBox="1">
            <a:spLocks/>
          </p:cNvSpPr>
          <p:nvPr/>
        </p:nvSpPr>
        <p:spPr>
          <a:xfrm>
            <a:off x="178676" y="-33775"/>
            <a:ext cx="11782096" cy="11688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b="1" dirty="0"/>
              <a:t>Prof. Giulietta Smulevich      </a:t>
            </a:r>
            <a:r>
              <a:rPr lang="it-IT" sz="3600" b="1" dirty="0">
                <a:hlinkClick r:id="rId2"/>
              </a:rPr>
              <a:t>giulietta.smulevich@unifi.it</a:t>
            </a:r>
            <a:br>
              <a:rPr lang="it-IT" sz="3600" b="1" dirty="0"/>
            </a:br>
            <a:r>
              <a:rPr lang="it-IT" sz="3200" b="1" dirty="0"/>
              <a:t>Dipartimento di Chimica «Ugo Schiff»  Sesto Fiorentino   </a:t>
            </a:r>
          </a:p>
        </p:txBody>
      </p:sp>
    </p:spTree>
    <p:extLst>
      <p:ext uri="{BB962C8B-B14F-4D97-AF65-F5344CB8AC3E}">
        <p14:creationId xmlns:p14="http://schemas.microsoft.com/office/powerpoint/2010/main" val="324346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testo 2">
            <a:extLst>
              <a:ext uri="{FF2B5EF4-FFF2-40B4-BE49-F238E27FC236}">
                <a16:creationId xmlns:a16="http://schemas.microsoft.com/office/drawing/2014/main" id="{82462010-9726-4D63-9AAB-25D11BE0067D}"/>
              </a:ext>
            </a:extLst>
          </p:cNvPr>
          <p:cNvSpPr>
            <a:spLocks noGrp="1" noChangeArrowheads="1"/>
          </p:cNvSpPr>
          <p:nvPr>
            <p:ph type="body" idx="1"/>
          </p:nvPr>
        </p:nvSpPr>
        <p:spPr>
          <a:xfrm>
            <a:off x="0" y="0"/>
            <a:ext cx="12192000" cy="7018735"/>
          </a:xfrm>
        </p:spPr>
        <p:txBody>
          <a:bodyPr>
            <a:normAutofit/>
          </a:bodyPr>
          <a:lstStyle/>
          <a:p>
            <a:pPr algn="ctr"/>
            <a:r>
              <a:rPr lang="it-IT" altLang="it-IT" sz="3200" b="1" dirty="0">
                <a:solidFill>
                  <a:srgbClr val="002060"/>
                </a:solidFill>
              </a:rPr>
              <a:t>Programma</a:t>
            </a:r>
            <a:endParaRPr lang="it-IT" altLang="it-IT" sz="3200" dirty="0">
              <a:solidFill>
                <a:srgbClr val="002060"/>
              </a:solidFill>
            </a:endParaRPr>
          </a:p>
          <a:p>
            <a:pPr marL="514350" indent="-514350" algn="just">
              <a:buAutoNum type="alphaLcParenR"/>
            </a:pPr>
            <a:r>
              <a:rPr lang="it-IT" altLang="it-IT" sz="2800" u="sng" dirty="0">
                <a:solidFill>
                  <a:schemeClr val="tx1"/>
                </a:solidFill>
                <a:cs typeface="Arial" panose="020B0604020202020204" pitchFamily="34" charset="0"/>
              </a:rPr>
              <a:t>Lezioni teoriche (0.5 CFU, 4 ore): </a:t>
            </a:r>
          </a:p>
          <a:p>
            <a:pPr marL="457200" indent="-457200" algn="just">
              <a:buFontTx/>
              <a:buChar char="-"/>
            </a:pPr>
            <a:r>
              <a:rPr lang="it-IT" altLang="it-IT" sz="2800" dirty="0">
                <a:solidFill>
                  <a:schemeClr val="tx1"/>
                </a:solidFill>
              </a:rPr>
              <a:t>Viene affrontato il problema dello studio  di un sistema di interesse biologico (proteina, farmaco o sistema modello) mediante  tecniche spettroscopiche ottiche avanzate per  ottenere informazioni sulle relazioni struttura - attività.  </a:t>
            </a:r>
          </a:p>
          <a:p>
            <a:pPr marL="457200" indent="-457200" algn="just">
              <a:buFontTx/>
              <a:buChar char="-"/>
            </a:pPr>
            <a:r>
              <a:rPr lang="it-IT" altLang="it-IT" sz="2800" dirty="0">
                <a:solidFill>
                  <a:schemeClr val="tx1"/>
                </a:solidFill>
              </a:rPr>
              <a:t>Sono trattati gli aspetti metodologici di base usati per l’interpretazione dei dati spettroscopici. Le lezioni saranno svolte privilegiando l’aspetto applicativo.</a:t>
            </a:r>
          </a:p>
          <a:p>
            <a:pPr algn="just"/>
            <a:r>
              <a:rPr lang="it-IT" altLang="it-IT" sz="2800" dirty="0">
                <a:solidFill>
                  <a:schemeClr val="tx1"/>
                </a:solidFill>
              </a:rPr>
              <a:t>	Il materiale didattico viene distribuito prima dell’inizio del corso.</a:t>
            </a:r>
          </a:p>
          <a:p>
            <a:pPr algn="just"/>
            <a:r>
              <a:rPr lang="it-IT" altLang="it-IT" sz="2800" dirty="0">
                <a:solidFill>
                  <a:schemeClr val="tx1"/>
                </a:solidFill>
                <a:cs typeface="Arial" panose="020B0604020202020204" pitchFamily="34" charset="0"/>
              </a:rPr>
              <a:t>b)    </a:t>
            </a:r>
            <a:r>
              <a:rPr lang="it-IT" altLang="it-IT" sz="2800" u="sng" dirty="0">
                <a:solidFill>
                  <a:schemeClr val="tx1"/>
                </a:solidFill>
                <a:cs typeface="Arial" panose="020B0604020202020204" pitchFamily="34" charset="0"/>
              </a:rPr>
              <a:t>Stage in laboratorio (2.5 CFU, 3 settimane circa): </a:t>
            </a:r>
            <a:r>
              <a:rPr lang="it-IT" altLang="it-IT" sz="2800" dirty="0">
                <a:solidFill>
                  <a:schemeClr val="tx1"/>
                </a:solidFill>
              </a:rPr>
              <a:t>Gli studenti frequentano il laboratorio  di spettroscopia di cui il coordinatore è responsabile,  avendo la possibilità di partecipare in prima persona alla ricerca, alle varie fasi dello studio di un sistema di interesse biologico, seguiti dal docente o ricercatori del gruppo.</a:t>
            </a:r>
          </a:p>
          <a:p>
            <a:pPr algn="just"/>
            <a:r>
              <a:rPr lang="it-IT" altLang="it-IT" sz="2800" b="1" dirty="0">
                <a:solidFill>
                  <a:schemeClr val="tx1"/>
                </a:solidFill>
                <a:cs typeface="Arial" panose="020B0604020202020204" pitchFamily="34" charset="0"/>
              </a:rPr>
              <a:t> </a:t>
            </a:r>
            <a:r>
              <a:rPr lang="it-IT" altLang="it-IT" sz="2800" dirty="0">
                <a:solidFill>
                  <a:schemeClr val="tx1"/>
                </a:solidFill>
                <a:cs typeface="Arial" panose="020B0604020202020204" pitchFamily="34" charset="0"/>
              </a:rPr>
              <a:t>c)  </a:t>
            </a:r>
            <a:r>
              <a:rPr lang="it-IT" altLang="it-IT" sz="2800" u="sng" dirty="0">
                <a:solidFill>
                  <a:schemeClr val="tx1"/>
                </a:solidFill>
                <a:cs typeface="Arial" panose="020B0604020202020204" pitchFamily="34" charset="0"/>
              </a:rPr>
              <a:t>Verifica e certificazione:  </a:t>
            </a:r>
            <a:r>
              <a:rPr lang="it-IT" altLang="it-IT" sz="2800" dirty="0">
                <a:solidFill>
                  <a:schemeClr val="tx1"/>
                </a:solidFill>
                <a:cs typeface="Arial" panose="020B0604020202020204" pitchFamily="34" charset="0"/>
              </a:rPr>
              <a:t>Alla fine dello stage di laboratorio gli studenti devono presentare una breve relazione in cui descrivono, con le stesse modalità richieste per la compilazione di una tesi di laurea sperimentale, il lavoro eseguito. </a:t>
            </a:r>
          </a:p>
          <a:p>
            <a:pPr algn="just"/>
            <a:endParaRPr lang="it-IT" altLang="it-IT" sz="2400" dirty="0">
              <a:solidFill>
                <a:schemeClr val="tx1"/>
              </a:solidFill>
            </a:endParaRPr>
          </a:p>
          <a:p>
            <a:pPr algn="just"/>
            <a:endParaRPr lang="it-IT" altLang="it-IT" dirty="0">
              <a:solidFill>
                <a:schemeClr val="tx1"/>
              </a:solidFill>
            </a:endParaRPr>
          </a:p>
          <a:p>
            <a:endParaRPr lang="it-IT" altLang="it-IT" dirty="0"/>
          </a:p>
        </p:txBody>
      </p:sp>
    </p:spTree>
    <p:extLst>
      <p:ext uri="{BB962C8B-B14F-4D97-AF65-F5344CB8AC3E}">
        <p14:creationId xmlns:p14="http://schemas.microsoft.com/office/powerpoint/2010/main" val="96272297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303</Words>
  <Application>Microsoft Office PowerPoint</Application>
  <PresentationFormat>Widescreen</PresentationFormat>
  <Paragraphs>14</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SPETTROSCOPIA OTTICA DI FARMACI E PROTEINE</vt:lpstr>
      <vt:lpstr>Presentazione standard di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SPETTROSCOPIA OTTICA DI FARMACI E PROTEINE</dc:title>
  <dc:creator>giulietta smulevich</dc:creator>
  <cp:lastModifiedBy>giulietta smulevich</cp:lastModifiedBy>
  <cp:revision>7</cp:revision>
  <dcterms:created xsi:type="dcterms:W3CDTF">2019-02-26T17:06:34Z</dcterms:created>
  <dcterms:modified xsi:type="dcterms:W3CDTF">2022-02-22T10:21:20Z</dcterms:modified>
</cp:coreProperties>
</file>