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66" r:id="rId3"/>
    <p:sldId id="267" r:id="rId4"/>
    <p:sldId id="268" r:id="rId5"/>
  </p:sldIdLst>
  <p:sldSz cx="9144000" cy="6858000" type="screen4x3"/>
  <p:notesSz cx="9942513" cy="67611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C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434" cy="338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630745" y="0"/>
            <a:ext cx="4309434" cy="338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C983B-C90C-4011-B289-F31F1979238C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6422187"/>
            <a:ext cx="4309434" cy="338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630745" y="6422187"/>
            <a:ext cx="4309434" cy="338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125FC-833C-4799-A055-2DD55E11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76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32450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503A9-2FA3-4B48-A7A1-2DC73BB9B18F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449638" y="844550"/>
            <a:ext cx="3043237" cy="228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3775" y="3254375"/>
            <a:ext cx="7954963" cy="2662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21438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32450" y="6421438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799E0-C9BC-4F31-95E8-A89739DA50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524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799E0-C9BC-4F31-95E8-A89739DA500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9363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0145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4489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217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518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57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874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7455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3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569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646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741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AEDB8-15B8-4CFB-A7B0-E40D55940E9A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37D66-5B2C-41D3-BBB5-9AC9241594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1119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78382" y="178063"/>
            <a:ext cx="85110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Corso ADE «Progettazione e </a:t>
            </a:r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Sintesi </a:t>
            </a:r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dei </a:t>
            </a:r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Farmaci</a:t>
            </a:r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»</a:t>
            </a:r>
          </a:p>
          <a:p>
            <a:r>
              <a:rPr lang="it-IT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CFU: 3</a:t>
            </a:r>
          </a:p>
          <a:p>
            <a:endParaRPr lang="it-IT" sz="1400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r>
              <a:rPr lang="it-IT" sz="2000" b="1" i="1" dirty="0" smtClean="0">
                <a:latin typeface="Comic Sans MS" panose="030F0702030302020204" pitchFamily="66" charset="0"/>
              </a:rPr>
              <a:t>Coordinatore</a:t>
            </a:r>
            <a:r>
              <a:rPr lang="it-IT" sz="2000" i="1" dirty="0" smtClean="0">
                <a:latin typeface="Comic Sans MS" panose="030F0702030302020204" pitchFamily="66" charset="0"/>
              </a:rPr>
              <a:t>: Prof.ssa Daniela </a:t>
            </a:r>
            <a:r>
              <a:rPr lang="it-IT" sz="2000" i="1" dirty="0" err="1" smtClean="0">
                <a:latin typeface="Comic Sans MS" panose="030F0702030302020204" pitchFamily="66" charset="0"/>
              </a:rPr>
              <a:t>Catarzi</a:t>
            </a:r>
            <a:endParaRPr lang="it-IT" sz="2000" i="1" dirty="0" smtClean="0">
              <a:latin typeface="Comic Sans MS" panose="030F0702030302020204" pitchFamily="66" charset="0"/>
            </a:endParaRPr>
          </a:p>
          <a:p>
            <a:r>
              <a:rPr lang="it-IT" sz="2000" b="1" i="1" dirty="0" smtClean="0">
                <a:latin typeface="Comic Sans MS" panose="030F0702030302020204" pitchFamily="66" charset="0"/>
              </a:rPr>
              <a:t>Con la collaborazione di</a:t>
            </a:r>
            <a:r>
              <a:rPr lang="it-IT" sz="2000" i="1" dirty="0" smtClean="0">
                <a:latin typeface="Comic Sans MS" panose="030F0702030302020204" pitchFamily="66" charset="0"/>
              </a:rPr>
              <a:t>: </a:t>
            </a:r>
            <a:r>
              <a:rPr lang="it-IT" sz="2000" i="1" dirty="0" err="1" smtClean="0">
                <a:latin typeface="Comic Sans MS" panose="030F0702030302020204" pitchFamily="66" charset="0"/>
              </a:rPr>
              <a:t>Prof.sse</a:t>
            </a:r>
            <a:r>
              <a:rPr lang="it-IT" sz="2000" i="1" dirty="0" smtClean="0">
                <a:latin typeface="Comic Sans MS" panose="030F0702030302020204" pitchFamily="66" charset="0"/>
              </a:rPr>
              <a:t> Maria Paola Giovannoni, Gabriella Guerrini, Dina Manetti, Flavia Varano.</a:t>
            </a:r>
          </a:p>
        </p:txBody>
      </p:sp>
      <p:sp>
        <p:nvSpPr>
          <p:cNvPr id="6" name="Rettangolo 5"/>
          <p:cNvSpPr/>
          <p:nvPr/>
        </p:nvSpPr>
        <p:spPr>
          <a:xfrm>
            <a:off x="412124" y="2525353"/>
            <a:ext cx="8435662" cy="1631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base">
              <a:spcBef>
                <a:spcPts val="200"/>
              </a:spcBef>
              <a:spcAft>
                <a:spcPts val="400"/>
              </a:spcAft>
            </a:pP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Il processo di identificazione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e 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sviluppo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di molecole 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biologicamente attive (</a:t>
            </a:r>
            <a:r>
              <a:rPr lang="it-IT" sz="2000" i="1" dirty="0" err="1">
                <a:solidFill>
                  <a:srgbClr val="2E2D29"/>
                </a:solidFill>
                <a:latin typeface="Comic Sans MS" panose="030F0702030302020204" pitchFamily="66" charset="0"/>
              </a:rPr>
              <a:t>drug</a:t>
            </a:r>
            <a:r>
              <a:rPr lang="it-IT" sz="2000" i="1" dirty="0">
                <a:solidFill>
                  <a:srgbClr val="2E2D29"/>
                </a:solidFill>
                <a:latin typeface="Comic Sans MS" panose="030F0702030302020204" pitchFamily="66" charset="0"/>
              </a:rPr>
              <a:t> </a:t>
            </a:r>
            <a:r>
              <a:rPr lang="it-IT" sz="2000" i="1" dirty="0" err="1">
                <a:solidFill>
                  <a:srgbClr val="2E2D29"/>
                </a:solidFill>
                <a:latin typeface="Comic Sans MS" panose="030F0702030302020204" pitchFamily="66" charset="0"/>
              </a:rPr>
              <a:t>discovery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) 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è uno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dei campi di ricerca più complessi ed affascinanti ai quali 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il </a:t>
            </a:r>
            <a:r>
              <a:rPr lang="it-IT" sz="2000" dirty="0" err="1" smtClean="0">
                <a:solidFill>
                  <a:srgbClr val="2E2D29"/>
                </a:solidFill>
                <a:latin typeface="Comic Sans MS" panose="030F0702030302020204" pitchFamily="66" charset="0"/>
              </a:rPr>
              <a:t>drug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 design, la chimica sintetica e, non meno importanti, estro e fortuna, possono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dare un contributo fondamentale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7" name="Rettangolo 6"/>
          <p:cNvSpPr/>
          <p:nvPr/>
        </p:nvSpPr>
        <p:spPr>
          <a:xfrm>
            <a:off x="412124" y="4356624"/>
            <a:ext cx="8435662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ts val="200"/>
              </a:spcBef>
              <a:spcAft>
                <a:spcPts val="400"/>
              </a:spcAft>
            </a:pPr>
            <a:r>
              <a:rPr lang="it-IT" sz="2000" b="1" i="1" dirty="0">
                <a:solidFill>
                  <a:srgbClr val="2E2D29"/>
                </a:solidFill>
                <a:latin typeface="Comic Sans MS" panose="030F0702030302020204" pitchFamily="66" charset="0"/>
              </a:rPr>
              <a:t>Descrizione del corso.</a:t>
            </a:r>
          </a:p>
          <a:p>
            <a:pPr lvl="0" algn="just" fontAlgn="base">
              <a:spcBef>
                <a:spcPts val="200"/>
              </a:spcBef>
              <a:spcAft>
                <a:spcPts val="400"/>
              </a:spcAft>
            </a:pP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Il corso introduce al mondo della chimica farmaceutica affrontando il processo che va dal disegno razionale di composti guida (</a:t>
            </a:r>
            <a:r>
              <a:rPr lang="it-IT" sz="2000" dirty="0" err="1">
                <a:solidFill>
                  <a:srgbClr val="2E2D29"/>
                </a:solidFill>
                <a:latin typeface="Comic Sans MS" panose="030F0702030302020204" pitchFamily="66" charset="0"/>
              </a:rPr>
              <a:t>lead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 compound) alla sintesi chimica di nuove molecole 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farmacologicamente attive, fino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alla loro ottimizzazione da un punto di vista 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sia farmacodinamico che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farmacocinetico. </a:t>
            </a:r>
          </a:p>
        </p:txBody>
      </p:sp>
    </p:spTree>
    <p:extLst>
      <p:ext uri="{BB962C8B-B14F-4D97-AF65-F5344CB8AC3E}">
        <p14:creationId xmlns:p14="http://schemas.microsoft.com/office/powerpoint/2010/main" val="4226700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75285" y="875359"/>
            <a:ext cx="8329412" cy="8128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275285" y="951515"/>
            <a:ext cx="83294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b="1" i="1" dirty="0" smtClean="0">
                <a:latin typeface="Comic Sans MS" panose="030F0702030302020204" pitchFamily="66" charset="0"/>
              </a:rPr>
              <a:t>Programma:</a:t>
            </a:r>
            <a:r>
              <a:rPr lang="it-IT" sz="2000" i="1" dirty="0" smtClean="0">
                <a:latin typeface="Comic Sans MS" panose="030F0702030302020204" pitchFamily="66" charset="0"/>
              </a:rPr>
              <a:t> </a:t>
            </a:r>
            <a:r>
              <a:rPr lang="it-IT" sz="2000" dirty="0" smtClean="0">
                <a:latin typeface="Comic Sans MS" panose="030F0702030302020204" pitchFamily="66" charset="0"/>
              </a:rPr>
              <a:t>8 </a:t>
            </a:r>
            <a:r>
              <a:rPr lang="it-IT" sz="2000" dirty="0">
                <a:latin typeface="Comic Sans MS" panose="030F0702030302020204" pitchFamily="66" charset="0"/>
              </a:rPr>
              <a:t>ore di lezioni frontali </a:t>
            </a:r>
            <a:r>
              <a:rPr lang="it-IT" sz="2000" dirty="0" smtClean="0">
                <a:latin typeface="Comic Sans MS" panose="030F0702030302020204" pitchFamily="66" charset="0"/>
              </a:rPr>
              <a:t>+ 4 ore di esercitazioni in aula informatica + 3 giorni di stage in laboratorio chimico-farmaceutico. </a:t>
            </a:r>
          </a:p>
          <a:p>
            <a:pPr algn="just"/>
            <a:endParaRPr lang="it-IT" sz="2000" i="1" dirty="0">
              <a:latin typeface="Comic Sans MS" panose="030F0702030302020204" pitchFamily="66" charset="0"/>
            </a:endParaRPr>
          </a:p>
          <a:p>
            <a:pPr algn="just"/>
            <a:r>
              <a:rPr lang="it-IT" sz="2000" b="1" i="1" dirty="0" smtClean="0">
                <a:latin typeface="Comic Sans MS" panose="030F0702030302020204" pitchFamily="66" charset="0"/>
              </a:rPr>
              <a:t>Lezioni teoriche</a:t>
            </a:r>
            <a:r>
              <a:rPr lang="it-IT" sz="2000" i="1" dirty="0" smtClean="0">
                <a:latin typeface="Comic Sans MS" panose="030F0702030302020204" pitchFamily="66" charset="0"/>
              </a:rPr>
              <a:t>: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Verranno 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affrontati argomenti e problematiche di chimica farmaceutica portando ad esempio progetti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di ricerca 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relativi al disegno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e 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alla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sintesi di 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molecole biologicamente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attive 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in </a:t>
            </a:r>
            <a:r>
              <a:rPr lang="it-IT" sz="2000" dirty="0">
                <a:solidFill>
                  <a:srgbClr val="2E2D29"/>
                </a:solidFill>
                <a:latin typeface="Comic Sans MS" panose="030F0702030302020204" pitchFamily="66" charset="0"/>
              </a:rPr>
              <a:t>grado di interagire con target specifici</a:t>
            </a:r>
            <a:r>
              <a:rPr lang="it-IT" sz="2000" dirty="0" smtClean="0">
                <a:solidFill>
                  <a:srgbClr val="2E2D29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it-IT" sz="1000" dirty="0">
              <a:solidFill>
                <a:srgbClr val="2E2D29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it-IT" sz="2000" b="1" i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Esercitazioni </a:t>
            </a:r>
            <a:r>
              <a:rPr lang="it-IT" sz="2000" b="1" i="1" dirty="0">
                <a:solidFill>
                  <a:prstClr val="black"/>
                </a:solidFill>
                <a:latin typeface="Comic Sans MS" panose="030F0702030302020204" pitchFamily="66" charset="0"/>
              </a:rPr>
              <a:t>in aula </a:t>
            </a:r>
            <a:r>
              <a:rPr lang="it-IT" sz="2000" b="1" i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informatica: </a:t>
            </a:r>
            <a:r>
              <a:rPr lang="it-IT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Introduzione </a:t>
            </a:r>
            <a:r>
              <a:rPr lang="it-IT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ai metodi </a:t>
            </a:r>
            <a:r>
              <a:rPr lang="it-IT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per progettare la sintesi di un composto di interesse e valutarne la fattibilità sulla base dei dati di letteratura, </a:t>
            </a:r>
            <a:r>
              <a:rPr lang="it-IT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ottenuti con una ricerca sulle </a:t>
            </a:r>
            <a:r>
              <a:rPr lang="it-IT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banche dati disponibili.</a:t>
            </a:r>
          </a:p>
          <a:p>
            <a:pPr algn="just"/>
            <a:endParaRPr lang="it-IT" sz="1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it-IT" sz="2000" b="1" i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Stage </a:t>
            </a:r>
            <a:r>
              <a:rPr lang="it-IT" sz="2000" b="1" i="1" dirty="0">
                <a:solidFill>
                  <a:prstClr val="black"/>
                </a:solidFill>
                <a:latin typeface="Comic Sans MS" panose="030F0702030302020204" pitchFamily="66" charset="0"/>
              </a:rPr>
              <a:t>in laboratorio </a:t>
            </a:r>
            <a:r>
              <a:rPr lang="it-IT" sz="2000" b="1" i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chimico-farmaceutico: </a:t>
            </a:r>
            <a:r>
              <a:rPr lang="it-IT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la frequenza di un laboratorio di sintesi organica presso il Dipartimento di </a:t>
            </a:r>
            <a:r>
              <a:rPr lang="it-IT" sz="2000" cap="all" dirty="0" err="1" smtClean="0">
                <a:solidFill>
                  <a:prstClr val="black"/>
                </a:solidFill>
                <a:latin typeface="Comic Sans MS" panose="030F0702030302020204" pitchFamily="66" charset="0"/>
              </a:rPr>
              <a:t>Neurofarba</a:t>
            </a:r>
            <a:r>
              <a:rPr lang="it-IT" sz="2000" cap="all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, </a:t>
            </a:r>
            <a:r>
              <a:rPr lang="it-IT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Sezione di Farmaceutica e Nutraceutica</a:t>
            </a:r>
            <a:r>
              <a:rPr lang="it-IT" sz="2000" cap="all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, </a:t>
            </a:r>
            <a:r>
              <a:rPr lang="it-IT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permetterà di partecipare attivamente alla ricerca seguendo la preparazione, l’isolamento e la caratterizzazione di una o più </a:t>
            </a:r>
            <a:r>
              <a:rPr lang="it-IT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molecole di interesse.</a:t>
            </a:r>
            <a:endParaRPr lang="it-IT" sz="2000" dirty="0">
              <a:solidFill>
                <a:srgbClr val="2E2D29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76705" y="128607"/>
            <a:ext cx="84356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Corso ADE «Progettazione e </a:t>
            </a:r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Sintesi 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dei </a:t>
            </a:r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Farmaci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630110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76705" y="128607"/>
            <a:ext cx="84356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Corso ADE «Progettazione e </a:t>
            </a:r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Sintesi 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dei </a:t>
            </a:r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Farmaci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»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376705" y="746976"/>
            <a:ext cx="843566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b="1" i="1" dirty="0" smtClean="0">
                <a:latin typeface="Comic Sans MS" panose="030F0702030302020204" pitchFamily="66" charset="0"/>
              </a:rPr>
              <a:t>Verifica e certificazione:</a:t>
            </a:r>
            <a:r>
              <a:rPr lang="it-IT" sz="2000" dirty="0" smtClean="0">
                <a:latin typeface="Comic Sans MS" panose="030F0702030302020204" pitchFamily="66" charset="0"/>
              </a:rPr>
              <a:t> Al termine dello stage in laboratorio lo studente </a:t>
            </a:r>
            <a:r>
              <a:rPr lang="it-IT" sz="2000" dirty="0" smtClean="0">
                <a:latin typeface="Comic Sans MS" panose="030F0702030302020204" pitchFamily="66" charset="0"/>
              </a:rPr>
              <a:t>dovrà </a:t>
            </a:r>
            <a:r>
              <a:rPr lang="it-IT" sz="2000" dirty="0" smtClean="0">
                <a:latin typeface="Comic Sans MS" panose="030F0702030302020204" pitchFamily="66" charset="0"/>
              </a:rPr>
              <a:t>presentare una relazione sulle attività svolte </a:t>
            </a:r>
            <a:r>
              <a:rPr lang="it-IT" sz="2000" dirty="0" smtClean="0">
                <a:latin typeface="Comic Sans MS" panose="030F0702030302020204" pitchFamily="66" charset="0"/>
              </a:rPr>
              <a:t>seguendo </a:t>
            </a:r>
            <a:r>
              <a:rPr lang="it-IT" sz="2000" dirty="0" smtClean="0">
                <a:latin typeface="Comic Sans MS" panose="030F0702030302020204" pitchFamily="66" charset="0"/>
              </a:rPr>
              <a:t>le </a:t>
            </a:r>
            <a:r>
              <a:rPr lang="it-IT" sz="2000" dirty="0" smtClean="0">
                <a:latin typeface="Comic Sans MS" panose="030F0702030302020204" pitchFamily="66" charset="0"/>
              </a:rPr>
              <a:t>modalità </a:t>
            </a:r>
            <a:r>
              <a:rPr lang="it-IT" sz="2000" dirty="0" smtClean="0">
                <a:latin typeface="Comic Sans MS" panose="030F0702030302020204" pitchFamily="66" charset="0"/>
              </a:rPr>
              <a:t>richieste per la compilazione dell’elaborato </a:t>
            </a:r>
            <a:r>
              <a:rPr lang="it-IT" sz="2000" dirty="0" smtClean="0">
                <a:latin typeface="Comic Sans MS" panose="030F0702030302020204" pitchFamily="66" charset="0"/>
              </a:rPr>
              <a:t>di </a:t>
            </a:r>
            <a:r>
              <a:rPr lang="it-IT" sz="2000" dirty="0" smtClean="0">
                <a:latin typeface="Comic Sans MS" panose="030F0702030302020204" pitchFamily="66" charset="0"/>
              </a:rPr>
              <a:t>una tesi di laurea. La frequenza di lezioni teoriche, esercitazioni e stage, insieme alla corretta compilazione della relazione, permetteranno di acquisire 3CFU.</a:t>
            </a:r>
          </a:p>
          <a:p>
            <a:pPr algn="just"/>
            <a:endParaRPr lang="it-IT" sz="2000" dirty="0">
              <a:latin typeface="Comic Sans MS" panose="030F0702030302020204" pitchFamily="66" charset="0"/>
            </a:endParaRPr>
          </a:p>
          <a:p>
            <a:pPr algn="just"/>
            <a:r>
              <a:rPr lang="it-IT" sz="2000" b="1" i="1" dirty="0" smtClean="0">
                <a:latin typeface="Comic Sans MS" panose="030F0702030302020204" pitchFamily="66" charset="0"/>
              </a:rPr>
              <a:t>Attivazione del corso: </a:t>
            </a:r>
            <a:r>
              <a:rPr lang="it-IT" sz="2000" dirty="0" smtClean="0">
                <a:latin typeface="Comic Sans MS" panose="030F0702030302020204" pitchFamily="66" charset="0"/>
              </a:rPr>
              <a:t>minimo 4 iscritti</a:t>
            </a:r>
          </a:p>
          <a:p>
            <a:pPr algn="just"/>
            <a:endParaRPr lang="it-IT" sz="2000" dirty="0">
              <a:latin typeface="Comic Sans MS" panose="030F0702030302020204" pitchFamily="66" charset="0"/>
            </a:endParaRPr>
          </a:p>
          <a:p>
            <a:pPr algn="just"/>
            <a:r>
              <a:rPr lang="it-IT" sz="2000" b="1" i="1" dirty="0" smtClean="0">
                <a:latin typeface="Comic Sans MS" panose="030F0702030302020204" pitchFamily="66" charset="0"/>
              </a:rPr>
              <a:t>Numero di studenti ammessi:</a:t>
            </a:r>
            <a:r>
              <a:rPr lang="it-IT" sz="2000" dirty="0" smtClean="0">
                <a:latin typeface="Comic Sans MS" panose="030F0702030302020204" pitchFamily="66" charset="0"/>
              </a:rPr>
              <a:t> massimo 20</a:t>
            </a:r>
          </a:p>
          <a:p>
            <a:pPr algn="just"/>
            <a:endParaRPr lang="it-IT" sz="2000" dirty="0">
              <a:latin typeface="Comic Sans MS" panose="030F0702030302020204" pitchFamily="66" charset="0"/>
            </a:endParaRPr>
          </a:p>
          <a:p>
            <a:pPr algn="just"/>
            <a:r>
              <a:rPr lang="it-IT" sz="2000" b="1" i="1" dirty="0" smtClean="0">
                <a:latin typeface="Comic Sans MS" panose="030F0702030302020204" pitchFamily="66" charset="0"/>
              </a:rPr>
              <a:t>Periodo di svolgimento: </a:t>
            </a:r>
            <a:r>
              <a:rPr lang="it-IT" sz="2000" dirty="0" smtClean="0">
                <a:latin typeface="Comic Sans MS" panose="030F0702030302020204" pitchFamily="66" charset="0"/>
              </a:rPr>
              <a:t>Lezioni </a:t>
            </a:r>
            <a:r>
              <a:rPr lang="it-IT" sz="2000" dirty="0" smtClean="0">
                <a:latin typeface="Comic Sans MS" panose="030F0702030302020204" pitchFamily="66" charset="0"/>
              </a:rPr>
              <a:t>teoriche </a:t>
            </a:r>
            <a:r>
              <a:rPr lang="it-IT" sz="2000" dirty="0" smtClean="0">
                <a:latin typeface="Comic Sans MS" panose="030F0702030302020204" pitchFamily="66" charset="0"/>
              </a:rPr>
              <a:t>ed </a:t>
            </a:r>
            <a:r>
              <a:rPr lang="it-IT" sz="2000" dirty="0" smtClean="0">
                <a:latin typeface="Comic Sans MS" panose="030F0702030302020204" pitchFamily="66" charset="0"/>
              </a:rPr>
              <a:t>esercitazioni si svolgono generalmente </a:t>
            </a:r>
            <a:r>
              <a:rPr lang="it-IT" sz="2000" dirty="0" smtClean="0">
                <a:latin typeface="Comic Sans MS" panose="030F0702030302020204" pitchFamily="66" charset="0"/>
              </a:rPr>
              <a:t>nella </a:t>
            </a:r>
            <a:r>
              <a:rPr lang="it-IT" sz="2000" i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prima </a:t>
            </a:r>
            <a:r>
              <a:rPr lang="it-IT" sz="2000" i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metà di giugno</a:t>
            </a:r>
            <a:r>
              <a:rPr lang="it-IT" sz="2000" dirty="0" smtClean="0">
                <a:latin typeface="Comic Sans MS" panose="030F0702030302020204" pitchFamily="66" charset="0"/>
              </a:rPr>
              <a:t>. Lo stage in laboratorio viene effettuato in una </a:t>
            </a:r>
            <a:r>
              <a:rPr lang="it-IT" sz="2000" i="1" dirty="0" smtClean="0">
                <a:latin typeface="Comic Sans MS" panose="030F0702030302020204" pitchFamily="66" charset="0"/>
              </a:rPr>
              <a:t>settimana a scelta </a:t>
            </a:r>
            <a:r>
              <a:rPr lang="it-IT" sz="2000" dirty="0" smtClean="0">
                <a:latin typeface="Comic Sans MS" panose="030F0702030302020204" pitchFamily="66" charset="0"/>
              </a:rPr>
              <a:t>entro il febbraio dell’anno successivo.</a:t>
            </a:r>
          </a:p>
          <a:p>
            <a:pPr algn="just"/>
            <a:endParaRPr lang="it-IT" sz="2000" dirty="0">
              <a:latin typeface="Comic Sans MS" panose="030F0702030302020204" pitchFamily="66" charset="0"/>
            </a:endParaRPr>
          </a:p>
          <a:p>
            <a:pPr algn="just"/>
            <a:r>
              <a:rPr lang="it-IT" sz="2000" b="1" i="1" dirty="0" smtClean="0">
                <a:latin typeface="Comic Sans MS" panose="030F0702030302020204" pitchFamily="66" charset="0"/>
              </a:rPr>
              <a:t>Requisiti:</a:t>
            </a:r>
            <a:r>
              <a:rPr lang="it-IT" sz="2000" dirty="0" smtClean="0">
                <a:latin typeface="Comic Sans MS" panose="030F0702030302020204" pitchFamily="66" charset="0"/>
              </a:rPr>
              <a:t> Aver superato l’esame di Chimica Organica I ed aver frequentato i corsi del III anno.</a:t>
            </a:r>
          </a:p>
          <a:p>
            <a:pPr algn="just"/>
            <a:endParaRPr lang="it-IT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379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37881" y="186073"/>
            <a:ext cx="848717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Corso ADE «Progettazione e </a:t>
            </a:r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Sintesi 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dei </a:t>
            </a:r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Farmaci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»</a:t>
            </a:r>
          </a:p>
          <a:p>
            <a:pPr lvl="0"/>
            <a:r>
              <a:rPr lang="it-IT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CFU: 3</a:t>
            </a:r>
          </a:p>
          <a:p>
            <a:pPr lvl="0"/>
            <a:r>
              <a:rPr lang="it-IT" sz="2000" b="1" i="1" dirty="0">
                <a:solidFill>
                  <a:prstClr val="black"/>
                </a:solidFill>
                <a:latin typeface="Comic Sans MS" panose="030F0702030302020204" pitchFamily="66" charset="0"/>
              </a:rPr>
              <a:t>Coordinatore</a:t>
            </a:r>
            <a:r>
              <a:rPr lang="it-IT" sz="2000" i="1" dirty="0">
                <a:solidFill>
                  <a:prstClr val="black"/>
                </a:solidFill>
                <a:latin typeface="Comic Sans MS" panose="030F0702030302020204" pitchFamily="66" charset="0"/>
              </a:rPr>
              <a:t>: Prof.ssa Daniela </a:t>
            </a:r>
            <a:r>
              <a:rPr lang="it-IT" sz="2000" i="1" dirty="0" err="1">
                <a:solidFill>
                  <a:prstClr val="black"/>
                </a:solidFill>
                <a:latin typeface="Comic Sans MS" panose="030F0702030302020204" pitchFamily="66" charset="0"/>
              </a:rPr>
              <a:t>Catarzi</a:t>
            </a:r>
            <a:endParaRPr lang="it-IT" sz="2000" i="1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it-IT" sz="2000" b="1" i="1" dirty="0">
                <a:solidFill>
                  <a:prstClr val="black"/>
                </a:solidFill>
                <a:latin typeface="Comic Sans MS" panose="030F0702030302020204" pitchFamily="66" charset="0"/>
              </a:rPr>
              <a:t>Con la collaborazione di</a:t>
            </a:r>
            <a:r>
              <a:rPr lang="it-IT" sz="2000" i="1" dirty="0">
                <a:solidFill>
                  <a:prstClr val="black"/>
                </a:solidFill>
                <a:latin typeface="Comic Sans MS" panose="030F0702030302020204" pitchFamily="66" charset="0"/>
              </a:rPr>
              <a:t>: </a:t>
            </a:r>
            <a:r>
              <a:rPr lang="it-IT" sz="2000" i="1" dirty="0" err="1">
                <a:solidFill>
                  <a:prstClr val="black"/>
                </a:solidFill>
                <a:latin typeface="Comic Sans MS" panose="030F0702030302020204" pitchFamily="66" charset="0"/>
              </a:rPr>
              <a:t>Prof.sse</a:t>
            </a:r>
            <a:r>
              <a:rPr lang="it-IT" sz="2000" i="1" dirty="0">
                <a:solidFill>
                  <a:prstClr val="black"/>
                </a:solidFill>
                <a:latin typeface="Comic Sans MS" panose="030F0702030302020204" pitchFamily="66" charset="0"/>
              </a:rPr>
              <a:t> Maria Paola Giovannoni, Gabriella Guerrini, Dina Manetti, Flavia Varano.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959475" y="2550018"/>
            <a:ext cx="7443989" cy="31085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it-IT" sz="2800" dirty="0" smtClean="0">
              <a:latin typeface="Comic Sans MS" panose="030F0702030302020204" pitchFamily="66" charset="0"/>
            </a:endParaRPr>
          </a:p>
          <a:p>
            <a:r>
              <a:rPr lang="it-IT" sz="2800" dirty="0">
                <a:latin typeface="Comic Sans MS" panose="030F0702030302020204" pitchFamily="66" charset="0"/>
              </a:rPr>
              <a:t> </a:t>
            </a:r>
            <a:r>
              <a:rPr lang="it-IT" sz="2800" dirty="0" smtClean="0">
                <a:latin typeface="Comic Sans MS" panose="030F0702030302020204" pitchFamily="66" charset="0"/>
              </a:rPr>
              <a:t> PER INFORMAZIONI ED ISCRIZIONE</a:t>
            </a:r>
          </a:p>
          <a:p>
            <a:pPr algn="ctr"/>
            <a:r>
              <a:rPr lang="it-IT" sz="2800" dirty="0">
                <a:latin typeface="Comic Sans MS" panose="030F0702030302020204" pitchFamily="66" charset="0"/>
              </a:rPr>
              <a:t>c</a:t>
            </a:r>
            <a:r>
              <a:rPr lang="it-IT" sz="2800" dirty="0" smtClean="0">
                <a:latin typeface="Comic Sans MS" panose="030F0702030302020204" pitchFamily="66" charset="0"/>
              </a:rPr>
              <a:t>ontattare la coordinatrice: </a:t>
            </a:r>
          </a:p>
          <a:p>
            <a:pPr algn="ctr"/>
            <a:endParaRPr lang="it-IT" sz="2800" dirty="0">
              <a:latin typeface="Comic Sans MS" panose="030F0702030302020204" pitchFamily="66" charset="0"/>
            </a:endParaRPr>
          </a:p>
          <a:p>
            <a:pPr algn="ctr"/>
            <a:r>
              <a:rPr lang="it-IT" sz="2800" dirty="0" err="1" smtClean="0">
                <a:latin typeface="Comic Sans MS" panose="030F0702030302020204" pitchFamily="66" charset="0"/>
              </a:rPr>
              <a:t>Tel</a:t>
            </a:r>
            <a:r>
              <a:rPr lang="it-IT" sz="2800" dirty="0" smtClean="0">
                <a:latin typeface="Comic Sans MS" panose="030F0702030302020204" pitchFamily="66" charset="0"/>
              </a:rPr>
              <a:t>: 055 4573722</a:t>
            </a:r>
          </a:p>
          <a:p>
            <a:pPr algn="ctr"/>
            <a:r>
              <a:rPr lang="it-IT" sz="2800" dirty="0" smtClean="0">
                <a:latin typeface="Comic Sans MS" panose="030F0702030302020204" pitchFamily="66" charset="0"/>
              </a:rPr>
              <a:t>Mail: daniela.catarzi@unifi.it</a:t>
            </a:r>
          </a:p>
          <a:p>
            <a:pPr algn="ctr"/>
            <a:endParaRPr lang="it-IT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5816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315</TotalTime>
  <Words>470</Words>
  <Application>Microsoft Office PowerPoint</Application>
  <PresentationFormat>Presentazione su schermo (4:3)</PresentationFormat>
  <Paragraphs>37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user</dc:creator>
  <cp:lastModifiedBy>user</cp:lastModifiedBy>
  <cp:revision>47</cp:revision>
  <cp:lastPrinted>2024-05-02T15:50:37Z</cp:lastPrinted>
  <dcterms:created xsi:type="dcterms:W3CDTF">2024-01-30T17:13:47Z</dcterms:created>
  <dcterms:modified xsi:type="dcterms:W3CDTF">2024-05-02T15:54:53Z</dcterms:modified>
</cp:coreProperties>
</file>