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9" r:id="rId2"/>
    <p:sldId id="260" r:id="rId3"/>
  </p:sldIdLst>
  <p:sldSz cx="9144000" cy="6858000" type="screen4x3"/>
  <p:notesSz cx="6858000" cy="9144000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94"/>
  </p:normalViewPr>
  <p:slideViewPr>
    <p:cSldViewPr snapToGrid="0" snapToObjects="1">
      <p:cViewPr varScale="1">
        <p:scale>
          <a:sx n="121" d="100"/>
          <a:sy n="121" d="100"/>
        </p:scale>
        <p:origin x="696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340FB-7F43-4F4E-82B0-B196BA70D883}" type="datetimeFigureOut">
              <a:rPr lang="it-IT" smtClean="0"/>
              <a:t>22/02/22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01A8A-0E39-3B49-AD8A-5CDE8113A40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740170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340FB-7F43-4F4E-82B0-B196BA70D883}" type="datetimeFigureOut">
              <a:rPr lang="it-IT" smtClean="0"/>
              <a:t>22/02/22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01A8A-0E39-3B49-AD8A-5CDE8113A40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705357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340FB-7F43-4F4E-82B0-B196BA70D883}" type="datetimeFigureOut">
              <a:rPr lang="it-IT" smtClean="0"/>
              <a:t>22/02/22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01A8A-0E39-3B49-AD8A-5CDE8113A40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722143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340FB-7F43-4F4E-82B0-B196BA70D883}" type="datetimeFigureOut">
              <a:rPr lang="it-IT" smtClean="0"/>
              <a:t>22/02/22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01A8A-0E39-3B49-AD8A-5CDE8113A40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045997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340FB-7F43-4F4E-82B0-B196BA70D883}" type="datetimeFigureOut">
              <a:rPr lang="it-IT" smtClean="0"/>
              <a:t>22/02/22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01A8A-0E39-3B49-AD8A-5CDE8113A40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115692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340FB-7F43-4F4E-82B0-B196BA70D883}" type="datetimeFigureOut">
              <a:rPr lang="it-IT" smtClean="0"/>
              <a:t>22/02/22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01A8A-0E39-3B49-AD8A-5CDE8113A40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86128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340FB-7F43-4F4E-82B0-B196BA70D883}" type="datetimeFigureOut">
              <a:rPr lang="it-IT" smtClean="0"/>
              <a:t>22/02/22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01A8A-0E39-3B49-AD8A-5CDE8113A40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156485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340FB-7F43-4F4E-82B0-B196BA70D883}" type="datetimeFigureOut">
              <a:rPr lang="it-IT" smtClean="0"/>
              <a:t>22/02/22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01A8A-0E39-3B49-AD8A-5CDE8113A40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510238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340FB-7F43-4F4E-82B0-B196BA70D883}" type="datetimeFigureOut">
              <a:rPr lang="it-IT" smtClean="0"/>
              <a:t>22/02/22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01A8A-0E39-3B49-AD8A-5CDE8113A40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223594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340FB-7F43-4F4E-82B0-B196BA70D883}" type="datetimeFigureOut">
              <a:rPr lang="it-IT" smtClean="0"/>
              <a:t>22/02/22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01A8A-0E39-3B49-AD8A-5CDE8113A40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559982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340FB-7F43-4F4E-82B0-B196BA70D883}" type="datetimeFigureOut">
              <a:rPr lang="it-IT" smtClean="0"/>
              <a:t>22/02/22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01A8A-0E39-3B49-AD8A-5CDE8113A40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012792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6340FB-7F43-4F4E-82B0-B196BA70D883}" type="datetimeFigureOut">
              <a:rPr lang="it-IT" smtClean="0"/>
              <a:t>22/02/22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301A8A-0E39-3B49-AD8A-5CDE8113A40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96500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.emf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4.emf"/><Relationship Id="rId5" Type="http://schemas.openxmlformats.org/officeDocument/2006/relationships/image" Target="../media/image3.emf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>
            <a:extLst>
              <a:ext uri="{FF2B5EF4-FFF2-40B4-BE49-F238E27FC236}">
                <a16:creationId xmlns:a16="http://schemas.microsoft.com/office/drawing/2014/main" id="{CCFBB695-9AB9-4647-9974-46BDFFDF32B7}"/>
              </a:ext>
            </a:extLst>
          </p:cNvPr>
          <p:cNvSpPr/>
          <p:nvPr/>
        </p:nvSpPr>
        <p:spPr>
          <a:xfrm>
            <a:off x="1051719" y="2492124"/>
            <a:ext cx="7425559" cy="40669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D1B21C15-C8C5-BB4F-BE79-CF1644595D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94448" y="298945"/>
            <a:ext cx="7239000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F804F20B-C8D3-8740-87EC-A85D6834BF91}"/>
              </a:ext>
            </a:extLst>
          </p:cNvPr>
          <p:cNvSpPr txBox="1"/>
          <p:nvPr/>
        </p:nvSpPr>
        <p:spPr>
          <a:xfrm>
            <a:off x="2422634" y="892076"/>
            <a:ext cx="4556235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Corso ADE - Prof. Cristina Nativi</a:t>
            </a:r>
          </a:p>
          <a:p>
            <a:endParaRPr lang="it-IT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it-IT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it-IT" sz="2800" dirty="0">
                <a:solidFill>
                  <a:srgbClr val="002060"/>
                </a:solidFill>
              </a:rPr>
              <a:t>STEREOCHIMICA, SINTESI STEREOSELETTIVA E NMR</a:t>
            </a:r>
            <a:r>
              <a:rPr lang="it-IT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EF0E37DA-8166-8941-B8A5-AF0FE929813D}"/>
              </a:ext>
            </a:extLst>
          </p:cNvPr>
          <p:cNvSpPr txBox="1"/>
          <p:nvPr/>
        </p:nvSpPr>
        <p:spPr>
          <a:xfrm>
            <a:off x="1121409" y="2600137"/>
            <a:ext cx="755556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C00000"/>
                </a:solidFill>
              </a:rPr>
              <a:t>Quando si svolge il corso: </a:t>
            </a:r>
            <a:r>
              <a:rPr lang="it-IT" b="1" dirty="0">
                <a:solidFill>
                  <a:srgbClr val="C00000"/>
                </a:solidFill>
              </a:rPr>
              <a:t>febbraio </a:t>
            </a:r>
            <a:r>
              <a:rPr lang="it-IT" dirty="0">
                <a:solidFill>
                  <a:srgbClr val="C00000"/>
                </a:solidFill>
              </a:rPr>
              <a:t>o</a:t>
            </a:r>
            <a:r>
              <a:rPr lang="it-IT" b="1" dirty="0">
                <a:solidFill>
                  <a:srgbClr val="C00000"/>
                </a:solidFill>
              </a:rPr>
              <a:t> giugno-settembre</a:t>
            </a:r>
          </a:p>
          <a:p>
            <a:r>
              <a:rPr lang="it-IT" b="1" dirty="0">
                <a:solidFill>
                  <a:srgbClr val="C00000"/>
                </a:solidFill>
              </a:rPr>
              <a:t>Attivazione del corso</a:t>
            </a:r>
            <a:r>
              <a:rPr lang="it-IT" dirty="0">
                <a:solidFill>
                  <a:srgbClr val="C00000"/>
                </a:solidFill>
              </a:rPr>
              <a:t>: minimo 4 iscritti</a:t>
            </a:r>
          </a:p>
          <a:p>
            <a:endParaRPr lang="it-IT" dirty="0"/>
          </a:p>
          <a:p>
            <a:r>
              <a:rPr lang="it-IT" b="1" dirty="0">
                <a:solidFill>
                  <a:srgbClr val="002060"/>
                </a:solidFill>
              </a:rPr>
              <a:t>Lezioni frontali: 	 </a:t>
            </a:r>
            <a:r>
              <a:rPr lang="it-IT" dirty="0">
                <a:solidFill>
                  <a:srgbClr val="002060"/>
                </a:solidFill>
              </a:rPr>
              <a:t>8 ore di lezioni frontali (da svolgersi in una settimana)</a:t>
            </a:r>
          </a:p>
          <a:p>
            <a:r>
              <a:rPr lang="it-IT" b="1" dirty="0">
                <a:solidFill>
                  <a:srgbClr val="002060"/>
                </a:solidFill>
              </a:rPr>
              <a:t>Esperienza pratica:  </a:t>
            </a:r>
            <a:r>
              <a:rPr lang="it-IT" dirty="0">
                <a:solidFill>
                  <a:srgbClr val="002060"/>
                </a:solidFill>
              </a:rPr>
              <a:t>4-5 giorni di laboratorio (esperienza attinente al corso – 					sintesi purificazione e caratterizzazione di molecole con 					interessante simmetria) </a:t>
            </a:r>
          </a:p>
          <a:p>
            <a:r>
              <a:rPr lang="it-IT" b="1" dirty="0">
                <a:solidFill>
                  <a:srgbClr val="002060"/>
                </a:solidFill>
              </a:rPr>
              <a:t>Verifica:</a:t>
            </a:r>
            <a:r>
              <a:rPr lang="it-IT" dirty="0">
                <a:solidFill>
                  <a:srgbClr val="002060"/>
                </a:solidFill>
              </a:rPr>
              <a:t> 			relazione del lavoro svolto </a:t>
            </a:r>
          </a:p>
          <a:p>
            <a:r>
              <a:rPr lang="it-IT" b="1" dirty="0">
                <a:solidFill>
                  <a:srgbClr val="002060"/>
                </a:solidFill>
              </a:rPr>
              <a:t>Crediti:</a:t>
            </a:r>
            <a:r>
              <a:rPr lang="it-IT" dirty="0">
                <a:solidFill>
                  <a:srgbClr val="002060"/>
                </a:solidFill>
              </a:rPr>
              <a:t>			3 CFU</a:t>
            </a:r>
          </a:p>
          <a:p>
            <a:r>
              <a:rPr lang="it-IT" b="1" dirty="0">
                <a:solidFill>
                  <a:srgbClr val="002060"/>
                </a:solidFill>
              </a:rPr>
              <a:t>Requisiti richiesti:</a:t>
            </a:r>
            <a:r>
              <a:rPr lang="it-IT" dirty="0">
                <a:solidFill>
                  <a:srgbClr val="002060"/>
                </a:solidFill>
              </a:rPr>
              <a:t>  	aver superato Chimica Organica I</a:t>
            </a:r>
          </a:p>
          <a:p>
            <a:r>
              <a:rPr lang="it-IT" b="1" dirty="0">
                <a:solidFill>
                  <a:srgbClr val="002060"/>
                </a:solidFill>
              </a:rPr>
              <a:t>Requisiti consigliati</a:t>
            </a:r>
            <a:r>
              <a:rPr lang="it-IT" dirty="0">
                <a:solidFill>
                  <a:srgbClr val="002060"/>
                </a:solidFill>
              </a:rPr>
              <a:t>:  aver superato Metodi Fisici in Chimica Organica</a:t>
            </a:r>
          </a:p>
          <a:p>
            <a:r>
              <a:rPr lang="it-IT" b="1" dirty="0">
                <a:solidFill>
                  <a:srgbClr val="002060"/>
                </a:solidFill>
              </a:rPr>
              <a:t>Avviso sull’attivazione del corso ADE </a:t>
            </a:r>
            <a:r>
              <a:rPr lang="it-IT" dirty="0">
                <a:solidFill>
                  <a:srgbClr val="002060"/>
                </a:solidFill>
              </a:rPr>
              <a:t>=&gt; su portale </a:t>
            </a:r>
            <a:r>
              <a:rPr lang="it-IT" dirty="0" err="1">
                <a:solidFill>
                  <a:srgbClr val="002060"/>
                </a:solidFill>
              </a:rPr>
              <a:t>CdL</a:t>
            </a:r>
            <a:endParaRPr lang="it-IT" dirty="0">
              <a:solidFill>
                <a:srgbClr val="002060"/>
              </a:solidFill>
            </a:endParaRPr>
          </a:p>
          <a:p>
            <a:r>
              <a:rPr lang="it-IT" b="1" dirty="0">
                <a:solidFill>
                  <a:srgbClr val="002060"/>
                </a:solidFill>
              </a:rPr>
              <a:t>Per informazioni: </a:t>
            </a:r>
            <a:r>
              <a:rPr lang="it-IT" dirty="0">
                <a:solidFill>
                  <a:srgbClr val="002060"/>
                </a:solidFill>
              </a:rPr>
              <a:t>tel. 055-4573540 oppure </a:t>
            </a:r>
            <a:r>
              <a:rPr lang="it-IT" dirty="0" err="1">
                <a:solidFill>
                  <a:srgbClr val="002060"/>
                </a:solidFill>
              </a:rPr>
              <a:t>cristina.nativi@unifi.it</a:t>
            </a:r>
            <a:endParaRPr lang="it-IT" dirty="0">
              <a:solidFill>
                <a:srgbClr val="002060"/>
              </a:solidFill>
            </a:endParaRPr>
          </a:p>
          <a:p>
            <a:endParaRPr lang="it-IT" dirty="0"/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3B9E9E95-051B-4746-B61B-0E93943CE33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115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8296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23079"/>
    </mc:Choice>
    <mc:Fallback>
      <p:transition spd="slow" advTm="12307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>
            <a:extLst>
              <a:ext uri="{FF2B5EF4-FFF2-40B4-BE49-F238E27FC236}">
                <a16:creationId xmlns:a16="http://schemas.microsoft.com/office/drawing/2014/main" id="{D1B21C15-C8C5-BB4F-BE79-CF1644595D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94448" y="298945"/>
            <a:ext cx="7239000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Pentagono regolare 2">
            <a:extLst>
              <a:ext uri="{FF2B5EF4-FFF2-40B4-BE49-F238E27FC236}">
                <a16:creationId xmlns:a16="http://schemas.microsoft.com/office/drawing/2014/main" id="{10B053B8-F0ED-114A-A813-193FCA2E0C1B}"/>
              </a:ext>
            </a:extLst>
          </p:cNvPr>
          <p:cNvSpPr/>
          <p:nvPr/>
        </p:nvSpPr>
        <p:spPr>
          <a:xfrm rot="10800000">
            <a:off x="4199452" y="1984729"/>
            <a:ext cx="960120" cy="914400"/>
          </a:xfrm>
          <a:prstGeom prst="pentago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Pentagono regolare 8">
            <a:extLst>
              <a:ext uri="{FF2B5EF4-FFF2-40B4-BE49-F238E27FC236}">
                <a16:creationId xmlns:a16="http://schemas.microsoft.com/office/drawing/2014/main" id="{4D25EF2C-F638-D248-B9B6-578E67291B84}"/>
              </a:ext>
            </a:extLst>
          </p:cNvPr>
          <p:cNvSpPr/>
          <p:nvPr/>
        </p:nvSpPr>
        <p:spPr>
          <a:xfrm rot="10800000">
            <a:off x="6602905" y="1984731"/>
            <a:ext cx="960120" cy="914400"/>
          </a:xfrm>
          <a:prstGeom prst="pentago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A4AB7F61-4F08-C242-AAA6-488301700DF8}"/>
              </a:ext>
            </a:extLst>
          </p:cNvPr>
          <p:cNvSpPr/>
          <p:nvPr/>
        </p:nvSpPr>
        <p:spPr>
          <a:xfrm>
            <a:off x="7105825" y="1984732"/>
            <a:ext cx="914400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D55F4E35-4CFC-8E4F-B6DA-F924C6AC5B20}"/>
              </a:ext>
            </a:extLst>
          </p:cNvPr>
          <p:cNvSpPr txBox="1"/>
          <p:nvPr/>
        </p:nvSpPr>
        <p:spPr>
          <a:xfrm rot="4432782">
            <a:off x="3917011" y="2219904"/>
            <a:ext cx="3026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b="1" dirty="0">
                <a:solidFill>
                  <a:srgbClr val="C00000"/>
                </a:solidFill>
              </a:rPr>
              <a:t>I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95954E7D-7FC3-DB46-9B5E-878468AFBA4C}"/>
              </a:ext>
            </a:extLst>
          </p:cNvPr>
          <p:cNvSpPr txBox="1"/>
          <p:nvPr/>
        </p:nvSpPr>
        <p:spPr>
          <a:xfrm rot="11946453">
            <a:off x="4920665" y="2328506"/>
            <a:ext cx="7099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 dirty="0">
                <a:solidFill>
                  <a:srgbClr val="C00000"/>
                </a:solidFill>
              </a:rPr>
              <a:t>---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148CF3BF-3187-A143-BC11-EDD1F9590354}"/>
              </a:ext>
            </a:extLst>
          </p:cNvPr>
          <p:cNvSpPr txBox="1"/>
          <p:nvPr/>
        </p:nvSpPr>
        <p:spPr>
          <a:xfrm rot="4432782">
            <a:off x="6331684" y="2219905"/>
            <a:ext cx="3026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b="1" dirty="0">
                <a:solidFill>
                  <a:srgbClr val="C00000"/>
                </a:solidFill>
              </a:rPr>
              <a:t>I</a:t>
            </a:r>
          </a:p>
        </p:txBody>
      </p:sp>
      <p:sp>
        <p:nvSpPr>
          <p:cNvPr id="16" name="Pentagono regolare 15">
            <a:extLst>
              <a:ext uri="{FF2B5EF4-FFF2-40B4-BE49-F238E27FC236}">
                <a16:creationId xmlns:a16="http://schemas.microsoft.com/office/drawing/2014/main" id="{8933B552-850A-EC46-8ADA-55D0815588E7}"/>
              </a:ext>
            </a:extLst>
          </p:cNvPr>
          <p:cNvSpPr/>
          <p:nvPr/>
        </p:nvSpPr>
        <p:spPr>
          <a:xfrm rot="10800000">
            <a:off x="6577772" y="3742458"/>
            <a:ext cx="960120" cy="914400"/>
          </a:xfrm>
          <a:prstGeom prst="pentago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Pentagono regolare 17">
            <a:extLst>
              <a:ext uri="{FF2B5EF4-FFF2-40B4-BE49-F238E27FC236}">
                <a16:creationId xmlns:a16="http://schemas.microsoft.com/office/drawing/2014/main" id="{8293FDAB-1C49-6E4C-A145-21211CF8EE42}"/>
              </a:ext>
            </a:extLst>
          </p:cNvPr>
          <p:cNvSpPr/>
          <p:nvPr/>
        </p:nvSpPr>
        <p:spPr>
          <a:xfrm rot="10800000">
            <a:off x="4151459" y="3742458"/>
            <a:ext cx="960120" cy="914400"/>
          </a:xfrm>
          <a:prstGeom prst="pentago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4E3B046A-68F8-4943-9550-CA6535D81864}"/>
              </a:ext>
            </a:extLst>
          </p:cNvPr>
          <p:cNvSpPr txBox="1"/>
          <p:nvPr/>
        </p:nvSpPr>
        <p:spPr>
          <a:xfrm rot="4432782">
            <a:off x="3869018" y="3977633"/>
            <a:ext cx="3026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b="1" dirty="0">
                <a:solidFill>
                  <a:srgbClr val="C00000"/>
                </a:solidFill>
              </a:rPr>
              <a:t>I</a:t>
            </a:r>
          </a:p>
        </p:txBody>
      </p: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078B63D6-8A70-E044-B481-4C5860843C0A}"/>
              </a:ext>
            </a:extLst>
          </p:cNvPr>
          <p:cNvSpPr txBox="1"/>
          <p:nvPr/>
        </p:nvSpPr>
        <p:spPr>
          <a:xfrm rot="17539343">
            <a:off x="5096561" y="4028509"/>
            <a:ext cx="3026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b="1" dirty="0">
                <a:solidFill>
                  <a:srgbClr val="C00000"/>
                </a:solidFill>
              </a:rPr>
              <a:t>I</a:t>
            </a:r>
          </a:p>
        </p:txBody>
      </p:sp>
      <p:cxnSp>
        <p:nvCxnSpPr>
          <p:cNvPr id="22" name="Connettore 2 21">
            <a:extLst>
              <a:ext uri="{FF2B5EF4-FFF2-40B4-BE49-F238E27FC236}">
                <a16:creationId xmlns:a16="http://schemas.microsoft.com/office/drawing/2014/main" id="{86A307C4-737E-734D-9A4D-4C870A027A8A}"/>
              </a:ext>
            </a:extLst>
          </p:cNvPr>
          <p:cNvCxnSpPr>
            <a:cxnSpLocks/>
          </p:cNvCxnSpPr>
          <p:nvPr/>
        </p:nvCxnSpPr>
        <p:spPr>
          <a:xfrm>
            <a:off x="7057831" y="3587638"/>
            <a:ext cx="0" cy="1256188"/>
          </a:xfrm>
          <a:prstGeom prst="straightConnector1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4D35E3F0-3DF0-5B4E-87B2-2658E895DD2B}"/>
              </a:ext>
            </a:extLst>
          </p:cNvPr>
          <p:cNvSpPr txBox="1"/>
          <p:nvPr/>
        </p:nvSpPr>
        <p:spPr>
          <a:xfrm rot="4432782">
            <a:off x="6283691" y="3995585"/>
            <a:ext cx="3026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b="1" dirty="0">
                <a:solidFill>
                  <a:srgbClr val="C00000"/>
                </a:solidFill>
              </a:rPr>
              <a:t>I</a:t>
            </a:r>
          </a:p>
        </p:txBody>
      </p:sp>
      <p:sp>
        <p:nvSpPr>
          <p:cNvPr id="26" name="CasellaDiTesto 25">
            <a:extLst>
              <a:ext uri="{FF2B5EF4-FFF2-40B4-BE49-F238E27FC236}">
                <a16:creationId xmlns:a16="http://schemas.microsoft.com/office/drawing/2014/main" id="{4B5090EA-D0AD-1841-A3FA-5FFD75A8263E}"/>
              </a:ext>
            </a:extLst>
          </p:cNvPr>
          <p:cNvSpPr txBox="1"/>
          <p:nvPr/>
        </p:nvSpPr>
        <p:spPr>
          <a:xfrm rot="17856043">
            <a:off x="7498096" y="4033283"/>
            <a:ext cx="3026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b="1" dirty="0">
                <a:solidFill>
                  <a:srgbClr val="C00000"/>
                </a:solidFill>
              </a:rPr>
              <a:t>I</a:t>
            </a:r>
          </a:p>
        </p:txBody>
      </p:sp>
      <p:sp>
        <p:nvSpPr>
          <p:cNvPr id="28" name="Pentagono regolare 27">
            <a:extLst>
              <a:ext uri="{FF2B5EF4-FFF2-40B4-BE49-F238E27FC236}">
                <a16:creationId xmlns:a16="http://schemas.microsoft.com/office/drawing/2014/main" id="{E09524CC-DD6A-F74D-8853-43FE8A19B30D}"/>
              </a:ext>
            </a:extLst>
          </p:cNvPr>
          <p:cNvSpPr/>
          <p:nvPr/>
        </p:nvSpPr>
        <p:spPr>
          <a:xfrm rot="10800000">
            <a:off x="4151458" y="5562577"/>
            <a:ext cx="960120" cy="914400"/>
          </a:xfrm>
          <a:prstGeom prst="pentago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9" name="CasellaDiTesto 28">
            <a:extLst>
              <a:ext uri="{FF2B5EF4-FFF2-40B4-BE49-F238E27FC236}">
                <a16:creationId xmlns:a16="http://schemas.microsoft.com/office/drawing/2014/main" id="{FF50E2C6-2227-5D42-8A22-C4CB380FC446}"/>
              </a:ext>
            </a:extLst>
          </p:cNvPr>
          <p:cNvSpPr txBox="1"/>
          <p:nvPr/>
        </p:nvSpPr>
        <p:spPr>
          <a:xfrm rot="4432782">
            <a:off x="3869017" y="5797752"/>
            <a:ext cx="3026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b="1" dirty="0">
                <a:solidFill>
                  <a:srgbClr val="C00000"/>
                </a:solidFill>
              </a:rPr>
              <a:t>I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22E87714-3D2C-8347-937D-0F4A6B581FA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9201" y="1934115"/>
            <a:ext cx="2283007" cy="1199155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358A77FB-246C-3F46-A509-6B1CC7F7494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4300" y="3689439"/>
            <a:ext cx="2283006" cy="1199155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AB36D205-0FF4-1843-BA95-60096B199A3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1172" y="5394586"/>
            <a:ext cx="1587022" cy="1250381"/>
          </a:xfrm>
          <a:prstGeom prst="rect">
            <a:avLst/>
          </a:prstGeom>
        </p:spPr>
      </p:pic>
      <p:sp>
        <p:nvSpPr>
          <p:cNvPr id="2" name="Rettangolo 1">
            <a:extLst>
              <a:ext uri="{FF2B5EF4-FFF2-40B4-BE49-F238E27FC236}">
                <a16:creationId xmlns:a16="http://schemas.microsoft.com/office/drawing/2014/main" id="{FD7AF190-5E8C-2146-BCA9-FF0C1C443F21}"/>
              </a:ext>
            </a:extLst>
          </p:cNvPr>
          <p:cNvSpPr/>
          <p:nvPr/>
        </p:nvSpPr>
        <p:spPr>
          <a:xfrm>
            <a:off x="984300" y="708351"/>
            <a:ext cx="768700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>
                <a:solidFill>
                  <a:srgbClr val="C00000"/>
                </a:solidFill>
              </a:rPr>
              <a:t>Scopo del corso: </a:t>
            </a:r>
            <a:r>
              <a:rPr lang="it-IT" dirty="0"/>
              <a:t>fornire uno strumento (simmetria della molecola) in </a:t>
            </a:r>
            <a:r>
              <a:rPr lang="it-IT"/>
              <a:t>aggiunta </a:t>
            </a:r>
          </a:p>
          <a:p>
            <a:r>
              <a:rPr lang="it-IT"/>
              <a:t>a </a:t>
            </a:r>
            <a:r>
              <a:rPr lang="it-IT" dirty="0"/>
              <a:t>quelli forniti dal corso di CO I e II e dal corso di Metodi, </a:t>
            </a:r>
            <a:r>
              <a:rPr lang="it-IT" b="1" dirty="0">
                <a:solidFill>
                  <a:srgbClr val="00B050"/>
                </a:solidFill>
              </a:rPr>
              <a:t>per prevedere la reattività di gruppi funzionali apparentemente simili, il numero e tipo di prodotti che si formano in una reazione, e il loro comportamento all’NMR</a:t>
            </a:r>
          </a:p>
        </p:txBody>
      </p:sp>
      <p:pic>
        <p:nvPicPr>
          <p:cNvPr id="20" name="Audio 19">
            <a:hlinkClick r:id="" action="ppaction://media"/>
            <a:extLst>
              <a:ext uri="{FF2B5EF4-FFF2-40B4-BE49-F238E27FC236}">
                <a16:creationId xmlns:a16="http://schemas.microsoft.com/office/drawing/2014/main" id="{12EACBA4-D712-3C48-AAE8-5C033089A87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115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3861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1767"/>
    </mc:Choice>
    <mc:Fallback>
      <p:transition spd="slow" advTm="5176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286</TotalTime>
  <Words>205</Words>
  <Application>Microsoft Macintosh PowerPoint</Application>
  <PresentationFormat>Presentazione su schermo (4:3)</PresentationFormat>
  <Paragraphs>24</Paragraphs>
  <Slides>2</Slides>
  <Notes>0</Notes>
  <HiddenSlides>0</HiddenSlides>
  <MMClips>2</MMClips>
  <ScaleCrop>false</ScaleCrop>
  <HeadingPairs>
    <vt:vector size="6" baseType="variant">
      <vt:variant>
        <vt:lpstr>Caratteri utilizzati</vt:lpstr>
      </vt:variant>
      <vt:variant>
        <vt:i4>2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</vt:i4>
      </vt:variant>
    </vt:vector>
  </HeadingPairs>
  <TitlesOfParts>
    <vt:vector size="5" baseType="lpstr">
      <vt:lpstr>Arial</vt:lpstr>
      <vt:lpstr>Calibri</vt:lpstr>
      <vt:lpstr>Tema di Office</vt:lpstr>
      <vt:lpstr>Presentazione standard di PowerPoint</vt:lpstr>
      <vt:lpstr>Presentazione standard di PowerPoint</vt:lpstr>
    </vt:vector>
  </TitlesOfParts>
  <Company>UniFi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Cristina Nativi</dc:creator>
  <cp:lastModifiedBy>Utente di Microsoft Office</cp:lastModifiedBy>
  <cp:revision>39</cp:revision>
  <dcterms:created xsi:type="dcterms:W3CDTF">2018-03-30T10:27:20Z</dcterms:created>
  <dcterms:modified xsi:type="dcterms:W3CDTF">2022-02-22T18:16:21Z</dcterms:modified>
</cp:coreProperties>
</file>