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" roundtripDataSignature="AMtx7mgWr/VvG0Si2eYaU6EOGeMrTEdy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69592"/>
  </p:normalViewPr>
  <p:slideViewPr>
    <p:cSldViewPr snapToGrid="0">
      <p:cViewPr varScale="1">
        <p:scale>
          <a:sx n="79" d="100"/>
          <a:sy n="79" d="100"/>
        </p:scale>
        <p:origin x="25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4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306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dirty="0"/>
              <a:t>In generale le mie linee di ricerca si incentrano sullo sviluppo e caratterizzazione di formulazioni allo scopo di migliorare le caratteristiche di solubilità, permeabilità e stabilità di farmaci e quindi la loro efficacia terapeutica. Più in particolare, ho cominciato ad occuparmi di formulazioni pediatriche che presentano innumerevoli problematiche: devono essere adattate alle necessità dei bambini in base all’età, e richiedono un costante aggiustamento in base al peso, alle condizioni fisiologiche, richiedono differenti vie di </a:t>
            </a:r>
            <a:r>
              <a:rPr lang="it-IT" dirty="0" err="1"/>
              <a:t>sommin</a:t>
            </a:r>
            <a:r>
              <a:rPr lang="it-IT" dirty="0"/>
              <a:t> e forme di dosaggio, e devono tenere in considerazione aspetti importanti per la </a:t>
            </a:r>
            <a:r>
              <a:rPr lang="it-IT" dirty="0" err="1"/>
              <a:t>compliance</a:t>
            </a:r>
            <a:r>
              <a:rPr lang="it-IT" dirty="0"/>
              <a:t> come la </a:t>
            </a:r>
            <a:r>
              <a:rPr lang="it-IT" dirty="0" err="1"/>
              <a:t>palatabilità</a:t>
            </a:r>
            <a:r>
              <a:rPr lang="it-IT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Altri problemi da considerare sono la stabilità delle formulazioni, la scelta di idonei eccipienti…</a:t>
            </a: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Uno dei maggiori problemi nella terapia pediatrica è la mancanza di formulazioni specifiche per uso pediatrico per cui spesso si ricorre a preparazioni estemporanee a partire da compresse, capsule o soluzioni a dosaggio per adulti. Ciò comporta importanti inconvenienti come scarsa o incontrollata accuratezza di dosaggio, stabilità non nota, biodisponibilità variabile, scarsa </a:t>
            </a:r>
            <a:r>
              <a:rPr lang="it-IT" dirty="0" err="1"/>
              <a:t>compliance</a:t>
            </a:r>
            <a:r>
              <a:rPr lang="it-IT" dirty="0"/>
              <a:t> dei bambini e dei </a:t>
            </a:r>
            <a:r>
              <a:rPr lang="it-IT" dirty="0" err="1"/>
              <a:t>caregiver</a:t>
            </a:r>
            <a:r>
              <a:rPr lang="it-IT" dirty="0"/>
              <a:t>.</a:t>
            </a: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Sono stati fatti studi in collaborazione con la farmacia ospedaliera </a:t>
            </a:r>
            <a:r>
              <a:rPr lang="it-IT" dirty="0" err="1"/>
              <a:t>Meyer</a:t>
            </a:r>
            <a:r>
              <a:rPr lang="it-IT" dirty="0"/>
              <a:t> e la ASL di Arezzo</a:t>
            </a: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Le medicazioni avanzate sono utilizzate per il trattamento di ulcere cutanee anche molto gravi (venose, da decubito, piede diabetico, lesioni tumorali, </a:t>
            </a:r>
            <a:r>
              <a:rPr lang="it-IT" sz="1400" dirty="0" err="1"/>
              <a:t>ecc</a:t>
            </a:r>
            <a:r>
              <a:rPr lang="it-IT" sz="1400" dirty="0"/>
              <a:t>); Sono avanzate perché non sono passive ma vanno a creare l’ambiente idoneo a favorire il processo di guarigione della ferita ( per esempio un ambiente di adeguata umidità).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Vengono acquisite dal sistema sanitario nazionale tramite gare d’appalto, aggiudicate fino a poco tempo fa fondamentalmente sulla base del prezzo più basso. Il nuovo codice degli appalti (2017) impone tuttavia un tetto minimo per la valutazione della qualità </a:t>
            </a:r>
            <a:r>
              <a:rPr lang="it-IT" sz="1400" dirty="0" err="1"/>
              <a:t>almento</a:t>
            </a:r>
            <a:r>
              <a:rPr lang="it-IT" sz="1400" dirty="0"/>
              <a:t> del 70%.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Si è presentato quindi il grosso problema di come fare a valutare la qualità.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Grazie ad una collaborazione con medici, infermieri, farmacisti ospedalieri ed </a:t>
            </a:r>
            <a:r>
              <a:rPr lang="it-IT" sz="1400" dirty="0" err="1"/>
              <a:t>Assobiomedica</a:t>
            </a:r>
            <a:r>
              <a:rPr lang="it-IT" sz="1400" dirty="0"/>
              <a:t> (azienda che rappresenta le aziende del settore) è stata avviata una collaborazione per lo sviluppo di test per la valutazione della qualità di medicazioni avanzate da utilizzare in gara.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Lo studio ha ricevuto lo scorso anno un riconoscimento internazionale e sta attualmente continuando; grazie ad una collaborazione con il prof. </a:t>
            </a:r>
            <a:r>
              <a:rPr lang="it-IT" sz="1400" dirty="0" err="1"/>
              <a:t>Casalone</a:t>
            </a:r>
            <a:r>
              <a:rPr lang="it-IT" sz="1400" dirty="0"/>
              <a:t>, una parte del lavoro di tesi può essere svolta presso il dipartimento di biologia, in particolare per la valutazione di medicazioni antimicrobiche.</a:t>
            </a:r>
            <a:endParaRPr sz="1400" dirty="0"/>
          </a:p>
        </p:txBody>
      </p:sp>
      <p:sp>
        <p:nvSpPr>
          <p:cNvPr id="116" name="Google Shape;11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t-IT"/>
              <a:t>Opportunità di tesi nel gruppo di Tecnica Farmaceutica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1684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it-IT"/>
              <a:t>Tesi di formulazione e caratterizzazione di farmaci in forma e dose di medicamento e medicazioni avanzate. 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179512" y="314096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Gruppo di Ricerca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611560" y="4197249"/>
            <a:ext cx="8229600" cy="2121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marR="0" lvl="0" indent="-3581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Prof.ssa Paola Mura</a:t>
            </a:r>
            <a:endParaRPr/>
          </a:p>
          <a:p>
            <a:pPr marL="342900" marR="0" lvl="0" indent="-3581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Prof.ssa Francesca Maestrelli</a:t>
            </a:r>
            <a:endParaRPr/>
          </a:p>
          <a:p>
            <a:pPr marL="342900" marR="0" lvl="0" indent="-3581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</a:t>
            </a: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.ssa Marzia Cirri</a:t>
            </a:r>
            <a:endParaRPr/>
          </a:p>
          <a:p>
            <a:pPr marL="342900" marR="0" lvl="0" indent="-3581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it-IT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Dr.ssa Natascia Mennini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E10B81D1-C35E-4B87-B4AA-5D21DD00A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3236" y="29393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Informazioni pratiche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457200" y="126876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Si prendono prenotazioni a 12 mesi quando mancano 8 esami (eccetto tesi in Erasmus) scrivendo al docente.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Si consiglia di entrare in tesi con max 2 esami.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Si consiglia di entrare in tesi dopo aver sostenuto l’esame di Chimica Farmaceutica Applicata.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Si consiglia di seguire il corso ADE sulla ricerca bibliografica prima di entrare in tesi.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/>
              <a:t>I tempi di laurea variano dai 9 ai 12 mesi 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F369F563-317C-44A6-B336-6F7E2499A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9075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000"/>
              <a:t>Linee di ricerca _ Maestrelli Francesca</a:t>
            </a:r>
            <a:endParaRPr sz="4000"/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it-IT" dirty="0"/>
              <a:t>Formulazioni innovative di forme farmaceutiche a rilascio modificato solide (sistemi matriciali e sistemi micro- e nano-particellari, 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it-IT" dirty="0"/>
              <a:t>Semisolide (geli ad uso topico e transdermico e colloidali)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it-IT" dirty="0"/>
              <a:t>Preparazione, caratterizzazione chimico-fisica e valutazione biofarmaceutica di sistemi misti </a:t>
            </a:r>
            <a:r>
              <a:rPr lang="it-IT" dirty="0" err="1"/>
              <a:t>drug</a:t>
            </a:r>
            <a:r>
              <a:rPr lang="it-IT" dirty="0"/>
              <a:t>-in-</a:t>
            </a:r>
            <a:r>
              <a:rPr lang="it-IT" dirty="0" err="1"/>
              <a:t>cyclodextrin</a:t>
            </a:r>
            <a:r>
              <a:rPr lang="it-IT" dirty="0"/>
              <a:t>-in-</a:t>
            </a:r>
            <a:r>
              <a:rPr lang="it-IT" dirty="0" err="1"/>
              <a:t>colloidal</a:t>
            </a:r>
            <a:r>
              <a:rPr lang="it-IT" dirty="0"/>
              <a:t> </a:t>
            </a:r>
            <a:r>
              <a:rPr lang="it-IT" dirty="0" err="1"/>
              <a:t>formulations</a:t>
            </a:r>
            <a:r>
              <a:rPr lang="it-IT" dirty="0"/>
              <a:t>.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EE14600C-221A-4A11-A779-60D8532BF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50" y="1251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4" descr="C:\Users\Marzia\PEDIATRICO\slide_bimb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1600" y="3886200"/>
            <a:ext cx="3902900" cy="29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 descr="DSC_0076"/>
          <p:cNvPicPr preferRelativeResize="0"/>
          <p:nvPr/>
        </p:nvPicPr>
        <p:blipFill rotWithShape="1">
          <a:blip r:embed="rId6">
            <a:alphaModFix/>
          </a:blip>
          <a:srcRect l="3900" t="11775" r="10661" b="19199"/>
          <a:stretch/>
        </p:blipFill>
        <p:spPr>
          <a:xfrm>
            <a:off x="1388790" y="4491969"/>
            <a:ext cx="2880319" cy="15656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0" name="Google Shape;110;p4"/>
          <p:cNvSpPr/>
          <p:nvPr/>
        </p:nvSpPr>
        <p:spPr>
          <a:xfrm>
            <a:off x="215550" y="863750"/>
            <a:ext cx="87129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Sviluppo e caratterizzazione di formulazioni mirate a migliorare le caratteristiche di solubilità, permeabilità e stabilità di farmaci e quindi la loro efficacia terapeutica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Sviluppo di formulazioni pediatriche</a:t>
            </a:r>
            <a:endParaRPr sz="3000" b="1" i="1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possibili alternative alle preparazioni galeniche estemporanee delle farmacie ospedaliere</a:t>
            </a:r>
            <a:endParaRPr sz="3000" dirty="0"/>
          </a:p>
        </p:txBody>
      </p:sp>
      <p:sp>
        <p:nvSpPr>
          <p:cNvPr id="111" name="Google Shape;111;p4"/>
          <p:cNvSpPr/>
          <p:nvPr/>
        </p:nvSpPr>
        <p:spPr>
          <a:xfrm>
            <a:off x="304050" y="79800"/>
            <a:ext cx="8345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Linee di ricerca_Cirri Marzia</a:t>
            </a:r>
            <a:endParaRPr sz="4000" b="1" i="0" u="none" strike="noStrike" cap="none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0" y="605760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Meyer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USL Arezzo</a:t>
            </a:r>
            <a:endParaRPr/>
          </a:p>
        </p:txBody>
      </p:sp>
      <p:pic>
        <p:nvPicPr>
          <p:cNvPr id="3" name="audio linee ricerca_Cirri Marz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5019" y="338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5"/>
          <p:cNvGrpSpPr/>
          <p:nvPr/>
        </p:nvGrpSpPr>
        <p:grpSpPr>
          <a:xfrm>
            <a:off x="126684" y="287703"/>
            <a:ext cx="8890631" cy="6282594"/>
            <a:chOff x="128272" y="259807"/>
            <a:chExt cx="8890631" cy="6282594"/>
          </a:xfrm>
        </p:grpSpPr>
        <p:sp>
          <p:nvSpPr>
            <p:cNvPr id="119" name="Google Shape;119;p5"/>
            <p:cNvSpPr txBox="1"/>
            <p:nvPr/>
          </p:nvSpPr>
          <p:spPr>
            <a:xfrm>
              <a:off x="2645047" y="259807"/>
              <a:ext cx="3857081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3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Medicazioni Avanzate</a:t>
              </a:r>
              <a:endParaRPr/>
            </a:p>
          </p:txBody>
        </p:sp>
        <p:sp>
          <p:nvSpPr>
            <p:cNvPr id="120" name="Google Shape;120;p5"/>
            <p:cNvSpPr txBox="1"/>
            <p:nvPr/>
          </p:nvSpPr>
          <p:spPr>
            <a:xfrm>
              <a:off x="2223176" y="813805"/>
              <a:ext cx="47008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Dott.ssa Natascia Mennini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natascia.mennini@unifi.it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" name="Google Shape;121;p5"/>
            <p:cNvGrpSpPr/>
            <p:nvPr/>
          </p:nvGrpSpPr>
          <p:grpSpPr>
            <a:xfrm>
              <a:off x="128272" y="1764719"/>
              <a:ext cx="8890631" cy="4777682"/>
              <a:chOff x="128272" y="1764719"/>
              <a:chExt cx="8890631" cy="4777682"/>
            </a:xfrm>
          </p:grpSpPr>
          <p:grpSp>
            <p:nvGrpSpPr>
              <p:cNvPr id="122" name="Google Shape;122;p5"/>
              <p:cNvGrpSpPr/>
              <p:nvPr/>
            </p:nvGrpSpPr>
            <p:grpSpPr>
              <a:xfrm>
                <a:off x="2343310" y="1764719"/>
                <a:ext cx="4460555" cy="2885831"/>
                <a:chOff x="1998586" y="1453488"/>
                <a:chExt cx="5331570" cy="3506948"/>
              </a:xfrm>
            </p:grpSpPr>
            <p:sp>
              <p:nvSpPr>
                <p:cNvPr id="123" name="Google Shape;123;p5"/>
                <p:cNvSpPr/>
                <p:nvPr/>
              </p:nvSpPr>
              <p:spPr>
                <a:xfrm>
                  <a:off x="1998586" y="1453488"/>
                  <a:ext cx="5331570" cy="3506948"/>
                </a:xfrm>
                <a:prstGeom prst="rect">
                  <a:avLst/>
                </a:prstGeom>
                <a:solidFill>
                  <a:srgbClr val="3F3151"/>
                </a:solidFill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24" name="Google Shape;124;p5" descr="Immagine1_1.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2080101" y="1630762"/>
                  <a:ext cx="4986974" cy="306890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4705"/>
                    </a:srgbClr>
                  </a:outerShdw>
                </a:effectLst>
              </p:spPr>
            </p:pic>
          </p:grpSp>
          <p:sp>
            <p:nvSpPr>
              <p:cNvPr id="125" name="Google Shape;125;p5"/>
              <p:cNvSpPr txBox="1"/>
              <p:nvPr/>
            </p:nvSpPr>
            <p:spPr>
              <a:xfrm>
                <a:off x="128272" y="5023011"/>
                <a:ext cx="8890631" cy="15193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6000" marR="0" lvl="0" indent="-36000" algn="just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600"/>
                  <a:buFont typeface="Arial"/>
                  <a:buChar char="•"/>
                </a:pPr>
                <a:r>
                  <a:rPr lang="it-IT" sz="2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Sviluppo di test per la misura dei parametri di qualità</a:t>
                </a:r>
                <a:endParaRPr/>
              </a:p>
              <a:p>
                <a:pPr marL="36000" marR="0" lvl="0" indent="-36000" algn="just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600"/>
                  <a:buFont typeface="Arial"/>
                  <a:buChar char="•"/>
                </a:pPr>
                <a:r>
                  <a:rPr lang="it-IT" sz="2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Valutazione dell’attività antimicrobica</a:t>
                </a:r>
                <a:endParaRPr/>
              </a:p>
              <a:p>
                <a:pPr marL="36000" marR="0" lvl="0" indent="-36000" algn="just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600"/>
                  <a:buFont typeface="Arial"/>
                  <a:buChar char="•"/>
                </a:pPr>
                <a:r>
                  <a:rPr lang="it-IT" sz="2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Sviluppo e caratterizzazione di nuovi prodotti</a:t>
                </a:r>
                <a:endParaRPr/>
              </a:p>
            </p:txBody>
          </p:sp>
        </p:grpSp>
      </p:grpSp>
      <p:pic>
        <p:nvPicPr>
          <p:cNvPr id="6" name="Audio Recording 19 feb 2022, 13:18:54" descr="Audio Recording 19 feb 2022, 13:18:54">
            <a:hlinkClick r:id="" action="ppaction://media"/>
            <a:extLst>
              <a:ext uri="{FF2B5EF4-FFF2-40B4-BE49-F238E27FC236}">
                <a16:creationId xmlns:a16="http://schemas.microsoft.com/office/drawing/2014/main" id="{A960CF3A-FB27-874E-B569-60C446F9C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3716" y="56470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Tesi in Erasmus e in Industria</a:t>
            </a:r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/>
              <a:t>Erasmus+</a:t>
            </a:r>
            <a:endParaRPr/>
          </a:p>
        </p:txBody>
      </p:sp>
      <p:sp>
        <p:nvSpPr>
          <p:cNvPr id="133" name="Google Shape;13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/>
              <a:t>Siviglia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/>
              <a:t>Granada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/>
              <a:t>Santiago de Compostela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/>
              <a:t>Lisbona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/>
              <a:t>Zagabria</a:t>
            </a:r>
            <a:endParaRPr/>
          </a:p>
        </p:txBody>
      </p:sp>
      <p:sp>
        <p:nvSpPr>
          <p:cNvPr id="134" name="Google Shape;13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/>
              <a:t>Industria</a:t>
            </a:r>
            <a:endParaRPr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/>
              <a:t>Menarini_Laboratorio di Tecnica Farmaceutica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/>
              <a:t>	1 posto/anno</a:t>
            </a:r>
            <a:endParaRPr/>
          </a:p>
        </p:txBody>
      </p:sp>
      <p:pic>
        <p:nvPicPr>
          <p:cNvPr id="2" name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2308E1EE-733A-46C9-BCE2-7876E63E0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6807" y="3971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687</Words>
  <Application>Microsoft Office PowerPoint</Application>
  <PresentationFormat>Presentazione su schermo (4:3)</PresentationFormat>
  <Paragraphs>50</Paragraphs>
  <Slides>6</Slides>
  <Notes>6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Arial</vt:lpstr>
      <vt:lpstr>Calibri</vt:lpstr>
      <vt:lpstr>Tema di Office</vt:lpstr>
      <vt:lpstr>Opportunità di tesi nel gruppo di Tecnica Farmaceutica</vt:lpstr>
      <vt:lpstr>Informazioni pratiche</vt:lpstr>
      <vt:lpstr>Linee di ricerca _ Maestrelli Francesca</vt:lpstr>
      <vt:lpstr>Presentazione standard di PowerPoint</vt:lpstr>
      <vt:lpstr>Presentazione standard di PowerPoint</vt:lpstr>
      <vt:lpstr>Tesi in Erasmus e in Industria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Opportunità di tesi nel gruppo di Tecnica Farmaceutica</dc:title>
  <dc:creator>Marzia</dc:creator>
  <cp:lastModifiedBy>caterina</cp:lastModifiedBy>
  <cp:revision>6</cp:revision>
  <dcterms:created xsi:type="dcterms:W3CDTF">2019-02-25T08:55:25Z</dcterms:created>
  <dcterms:modified xsi:type="dcterms:W3CDTF">2022-02-21T08:21:33Z</dcterms:modified>
</cp:coreProperties>
</file>