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57" r:id="rId4"/>
    <p:sldId id="259" r:id="rId5"/>
    <p:sldId id="261" r:id="rId6"/>
    <p:sldId id="262" r:id="rId7"/>
    <p:sldId id="263" r:id="rId8"/>
  </p:sldIdLst>
  <p:sldSz cx="12192000" cy="6858000"/>
  <p:notesSz cx="6807200" cy="99393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" initials="G" lastIdx="1" clrIdx="0">
    <p:extLst>
      <p:ext uri="{19B8F6BF-5375-455C-9EA6-DF929625EA0E}">
        <p15:presenceInfo xmlns:p15="http://schemas.microsoft.com/office/powerpoint/2012/main" userId="5e9ce02b74cc7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DF624A8-3947-4517-AE7E-92FA6833A6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06FF08-CFCA-4548-8CF0-C27D9173EF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9744-DD1B-4616-8108-B2ECD57DE4DA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7EF9BC-E1F3-488D-AF10-23BA8E375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9908EB-1E5F-4C49-B1A5-2A5A95305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3B40-8540-4131-B728-92C3934DF5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651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96113-1C1E-413F-B964-7CF9AF3DE25D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1259-48F7-4B45-A3DD-F9EA35975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725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75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1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48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96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835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21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6FA91-25A6-445F-B915-0A9069C5A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C14400-AF00-47E2-8F52-CA01341C7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8B34CF-3EB2-44BA-810A-C1D96E63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F85AB9-B982-45D6-BA2F-6435C130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196FCF-38D0-4FA1-8474-52200A1B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65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465F7-CFBC-45DE-8C7B-DB32DC5D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794A79-92C5-43A1-92CE-3E77DDC0B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869ECA-EA9A-4847-9C4C-81EE1D02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CDB744-688E-4D1E-AF43-8BDAA13F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7213AF-909B-4206-8C5A-6FC6F703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72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3ECB2BB-76E4-4D5D-84AE-50C3AAD1F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26D487-797C-4A22-AD8A-6E68C1DE1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4AE646-6526-4486-BE45-3F6757D7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5B16D4-6F7F-4DA7-8515-DD1F11C9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515184-9E02-4E5B-B507-5659759B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5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C3BA0-E845-4C60-B107-68C9681D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74A25A-6184-41DB-A4DE-A43B363D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9AD889-1B3C-48E7-8174-66DDF44A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6A9730-B51B-40F6-9077-B9A3C7B7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188386-8FAF-4E93-982C-BC9054AA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2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BFE34-4289-4A84-B587-C0E5A812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CFB3E3-12D3-452A-B3B2-C77B11E5C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3060EF-4B8B-4322-B8BD-144CCFF0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FC57B-FAFA-413D-9FE2-97AC5EC8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D5C54-A7F5-4765-BE01-596A4425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58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E32DAC-1CD9-4750-8482-1DBE49AE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39BD0F-E8FE-4007-B807-5B7A0694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762F87-663C-4041-8282-44BB3FFC8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4A3D36-F882-4013-BC22-BE0840F0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D0B8B0-FC35-4DCC-8F8D-9CB3340A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5C286D-B942-4B19-BA6B-7631DF85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54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337E2-AFF5-458B-B505-6A6FD48A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4A281E-A8AF-40B6-B7A3-720559938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9797E6-400D-44F0-9CD2-93709324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AB09CF-750D-46F1-8A70-68B899D71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999872-4D42-4713-85F7-8BB30DEFD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1A0C50-4644-4883-A576-7669D2FE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CBAB2C-AE49-4C4D-81B8-872AD736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050681-F6CA-41CB-B434-5A03F242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69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7E671-3435-4C08-AEDD-F473FCC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E8E906-FFD6-41FB-A5FA-E59924FB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FE24EC-2F7D-4594-A526-3A15D921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412CF2-415A-49B9-88D0-E0B2D818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02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5CE6C3-7202-4A45-A8B9-B8B63106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0C2E12-5ACC-4842-B056-3BB52C29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62AC32-ED16-4930-93CB-A79DF753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38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AA3E9C-CD11-48A3-ADBA-A1990593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D24A7C-2390-4AEC-BAAA-80F4BD70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FDC8EE-D51D-451F-A779-122615575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91792B-6C8B-4871-808B-49B5E7DC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E7D146-0605-48DF-8BE7-58E22BF2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FC8B87-C288-43CA-B5CB-121BD1FC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71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861B0-0390-4386-ADAB-CE3F6F1B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311E1E4-FD44-4DB7-89CA-B57D2BA2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49FFB8-0953-4B70-BEE5-E87E39DC1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0293BD-3D5C-448E-8E56-4E8A9C2B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1FD62A-BCB8-4A1D-A286-4A20260A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533629-4911-496A-ACD8-308956C2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9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BFD7456-55BB-4D8E-8ED5-25876CC8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632A6B-6ECF-4EA0-B38B-159A5CAEB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AFFDC-64B5-49AA-9BD4-8751DA1BA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E85F-23EB-4F90-8465-6C8D0471BEB4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6AF3B3-4A6F-4829-B153-F19AB208D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1E70FC-EB4E-4914-BC53-FC5026D2A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AA55-6777-4059-98B2-AF8D121434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3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paola.giovannoni@unif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6AFA5B-E96E-4ED6-BE2E-CFA0B172483C}"/>
              </a:ext>
            </a:extLst>
          </p:cNvPr>
          <p:cNvSpPr txBox="1"/>
          <p:nvPr/>
        </p:nvSpPr>
        <p:spPr>
          <a:xfrm>
            <a:off x="3359696" y="2221698"/>
            <a:ext cx="54726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Gruppo Prof.ssa Giovannoni Maria Paola</a:t>
            </a:r>
          </a:p>
          <a:p>
            <a:r>
              <a:rPr lang="it-IT" sz="1600" b="1" dirty="0">
                <a:hlinkClick r:id="rId3"/>
              </a:rPr>
              <a:t>mariapaola.giovannoni@unifi.it</a:t>
            </a:r>
            <a:endParaRPr lang="it-IT" sz="1600" b="1" dirty="0"/>
          </a:p>
          <a:p>
            <a:endParaRPr lang="it-IT" sz="2400" b="1" dirty="0"/>
          </a:p>
          <a:p>
            <a:r>
              <a:rPr lang="it-IT" sz="2400" b="1" dirty="0"/>
              <a:t>Dott.ssa </a:t>
            </a:r>
            <a:r>
              <a:rPr lang="it-IT" sz="2400" b="1" dirty="0" err="1"/>
              <a:t>Crocetti</a:t>
            </a:r>
            <a:r>
              <a:rPr lang="it-IT" sz="2400" b="1" dirty="0"/>
              <a:t> Letizia</a:t>
            </a:r>
          </a:p>
          <a:p>
            <a:r>
              <a:rPr lang="it-IT" sz="2400" b="1" dirty="0"/>
              <a:t>Dott.ssa Guerrini Gabriella</a:t>
            </a:r>
          </a:p>
          <a:p>
            <a:r>
              <a:rPr lang="it-IT" sz="2400" b="1" dirty="0"/>
              <a:t>Dott.ssa Vergelli Claudia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62E440-33E0-49BD-972B-5C4BC439315E}"/>
              </a:ext>
            </a:extLst>
          </p:cNvPr>
          <p:cNvSpPr txBox="1"/>
          <p:nvPr/>
        </p:nvSpPr>
        <p:spPr>
          <a:xfrm>
            <a:off x="864067" y="5107783"/>
            <a:ext cx="612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Dipartimento </a:t>
            </a:r>
            <a:r>
              <a:rPr lang="it-IT" b="1" dirty="0" err="1"/>
              <a:t>Neurofarba</a:t>
            </a:r>
            <a:r>
              <a:rPr lang="it-IT" b="1" dirty="0"/>
              <a:t> sezione Farmaceutica e Nutraceutica</a:t>
            </a:r>
          </a:p>
          <a:p>
            <a:r>
              <a:rPr lang="it-IT" b="1" dirty="0"/>
              <a:t>Via Ugo </a:t>
            </a:r>
            <a:r>
              <a:rPr lang="it-IT" b="1" dirty="0" err="1"/>
              <a:t>Schiff</a:t>
            </a:r>
            <a:r>
              <a:rPr lang="it-IT" b="1" dirty="0"/>
              <a:t> 6, Sesto Fiorentino, Firenze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4A0E8A-411C-4BE9-9269-2C4BBBE73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097"/>
          <a:stretch/>
        </p:blipFill>
        <p:spPr>
          <a:xfrm>
            <a:off x="9002338" y="326096"/>
            <a:ext cx="2742820" cy="12764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2A134E-759B-4069-8FC3-87326F356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097"/>
          <a:stretch/>
        </p:blipFill>
        <p:spPr>
          <a:xfrm>
            <a:off x="9172494" y="326096"/>
            <a:ext cx="2742820" cy="12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0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063017-7D56-4CAF-8972-0D558EDB38A5}"/>
              </a:ext>
            </a:extLst>
          </p:cNvPr>
          <p:cNvSpPr txBox="1"/>
          <p:nvPr/>
        </p:nvSpPr>
        <p:spPr>
          <a:xfrm>
            <a:off x="393550" y="12177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 cosa si occupa:</a:t>
            </a:r>
          </a:p>
          <a:p>
            <a:r>
              <a:rPr lang="it-IT" sz="2400" b="1" dirty="0"/>
              <a:t>Sintesi di </a:t>
            </a:r>
            <a:r>
              <a:rPr lang="it-IT" sz="2400" b="1" dirty="0" err="1"/>
              <a:t>eterocicli</a:t>
            </a:r>
            <a:r>
              <a:rPr lang="it-IT" sz="2400" b="1" dirty="0"/>
              <a:t> poliazotati e  valutazione farmacologica su target enzimatici o recettoriali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E9B8F8-C134-4BEA-A9E2-6697CF67DF74}"/>
              </a:ext>
            </a:extLst>
          </p:cNvPr>
          <p:cNvSpPr txBox="1"/>
          <p:nvPr/>
        </p:nvSpPr>
        <p:spPr>
          <a:xfrm>
            <a:off x="393550" y="2418118"/>
            <a:ext cx="103492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Sintesi organica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Ricerca bibliografica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Analisi: </a:t>
            </a:r>
            <a:r>
              <a:rPr lang="it-IT" dirty="0" err="1"/>
              <a:t>pf</a:t>
            </a:r>
            <a:r>
              <a:rPr lang="it-IT" dirty="0"/>
              <a:t>, TLC, spettroscopia IR e NMR (1H, 13C, bidimensionale HSQC-</a:t>
            </a:r>
            <a:r>
              <a:rPr lang="en-US" dirty="0"/>
              <a:t>Heteronuclear Single Quantum Coherence </a:t>
            </a:r>
            <a:r>
              <a:rPr lang="it-IT" dirty="0"/>
              <a:t>e HMBC</a:t>
            </a:r>
            <a:r>
              <a:rPr lang="en-US" dirty="0"/>
              <a:t>-Heteronuclear Multiple Bond Correlation)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Molecular modeling: </a:t>
            </a:r>
            <a:r>
              <a:rPr lang="en-US" dirty="0" err="1"/>
              <a:t>analisi</a:t>
            </a:r>
            <a:r>
              <a:rPr lang="en-US" dirty="0"/>
              <a:t> docking e </a:t>
            </a:r>
            <a:r>
              <a:rPr lang="en-US" dirty="0" err="1"/>
              <a:t>dinamica</a:t>
            </a:r>
            <a:r>
              <a:rPr lang="en-US" dirty="0"/>
              <a:t> </a:t>
            </a:r>
            <a:r>
              <a:rPr lang="en-US" dirty="0" err="1"/>
              <a:t>molecolare</a:t>
            </a:r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b="1" dirty="0" err="1"/>
              <a:t>Collaborazioni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Montana University (Prof. Quinn)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King’s College London (Dr Cilibrizzi)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Dipartimenti</a:t>
            </a:r>
            <a:r>
              <a:rPr lang="en-US" b="1" dirty="0"/>
              <a:t> di </a:t>
            </a:r>
            <a:r>
              <a:rPr lang="en-US" b="1" dirty="0" err="1"/>
              <a:t>Ingegneria</a:t>
            </a:r>
            <a:r>
              <a:rPr lang="en-US" b="1" dirty="0"/>
              <a:t> </a:t>
            </a:r>
            <a:r>
              <a:rPr lang="en-US" b="1" dirty="0" err="1"/>
              <a:t>Industriale</a:t>
            </a:r>
            <a:r>
              <a:rPr lang="en-US" b="1" dirty="0"/>
              <a:t> Unifi (</a:t>
            </a:r>
            <a:r>
              <a:rPr lang="en-US" b="1" dirty="0" err="1"/>
              <a:t>Prof.sse</a:t>
            </a:r>
            <a:r>
              <a:rPr lang="en-US" b="1" dirty="0"/>
              <a:t> Paoli e Rossi)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Dipartimento</a:t>
            </a:r>
            <a:r>
              <a:rPr lang="en-US" b="1" dirty="0"/>
              <a:t> di </a:t>
            </a:r>
            <a:r>
              <a:rPr lang="en-US" b="1" dirty="0" err="1"/>
              <a:t>Chimica</a:t>
            </a:r>
            <a:r>
              <a:rPr lang="en-US" b="1" dirty="0"/>
              <a:t> Ugo Schiff (</a:t>
            </a:r>
            <a:r>
              <a:rPr lang="en-US" b="1" dirty="0" err="1"/>
              <a:t>Prof.ssa</a:t>
            </a:r>
            <a:r>
              <a:rPr lang="en-US" b="1" dirty="0"/>
              <a:t> Ferraroni)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Dipartimento</a:t>
            </a:r>
            <a:r>
              <a:rPr lang="en-US" b="1" dirty="0"/>
              <a:t> di </a:t>
            </a:r>
            <a:r>
              <a:rPr lang="en-US" b="1" dirty="0" err="1"/>
              <a:t>Neurofarba</a:t>
            </a:r>
            <a:r>
              <a:rPr lang="en-US" b="1" dirty="0"/>
              <a:t> (</a:t>
            </a:r>
            <a:r>
              <a:rPr lang="en-US" b="1" dirty="0" err="1"/>
              <a:t>Prof.ssa</a:t>
            </a:r>
            <a:r>
              <a:rPr lang="en-US" b="1" dirty="0"/>
              <a:t> Ghelardini, Prof. Bartolucci)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CNR Cagliari (</a:t>
            </a:r>
            <a:r>
              <a:rPr lang="en-US" b="1" dirty="0" err="1"/>
              <a:t>Prof.ssa</a:t>
            </a:r>
            <a:r>
              <a:rPr lang="en-US" b="1" dirty="0"/>
              <a:t> Mascia)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algn="just"/>
            <a:r>
              <a:rPr lang="en-US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43E4F86-37C3-4E35-9682-C8D4D221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685" y="401876"/>
            <a:ext cx="274343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7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F7CAAD-8C66-4D7C-823E-BAE86E3D6216}"/>
              </a:ext>
            </a:extLst>
          </p:cNvPr>
          <p:cNvSpPr txBox="1"/>
          <p:nvPr/>
        </p:nvSpPr>
        <p:spPr>
          <a:xfrm>
            <a:off x="3424106" y="325510"/>
            <a:ext cx="534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SISTEMI RECETTORIALI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DCA37E-EF0A-48F4-8A83-233776A54A2A}"/>
              </a:ext>
            </a:extLst>
          </p:cNvPr>
          <p:cNvSpPr txBox="1"/>
          <p:nvPr/>
        </p:nvSpPr>
        <p:spPr>
          <a:xfrm>
            <a:off x="636690" y="1411357"/>
            <a:ext cx="68205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1- PANNEXIN (PANX-1) channel</a:t>
            </a:r>
          </a:p>
          <a:p>
            <a:endParaRPr lang="it-IT" sz="3600" dirty="0"/>
          </a:p>
          <a:p>
            <a:r>
              <a:rPr lang="it-IT" sz="2400" dirty="0"/>
              <a:t>Target scoperto negli anni 2000 ma definito solo nel 2018 (</a:t>
            </a:r>
            <a:r>
              <a:rPr lang="it-IT" sz="2400" dirty="0" err="1"/>
              <a:t>cryo</a:t>
            </a:r>
            <a:r>
              <a:rPr lang="it-IT" sz="2400" dirty="0"/>
              <a:t>-EM)</a:t>
            </a:r>
          </a:p>
          <a:p>
            <a:endParaRPr lang="it-IT" sz="2400" dirty="0"/>
          </a:p>
          <a:p>
            <a:r>
              <a:rPr lang="it-IT" sz="2400" dirty="0"/>
              <a:t>Coinvolto in varie patologie dolore, patologie neurodegenerative, ischemia…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Sintesi di bloccanti del canale pannexina-1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Molecular</a:t>
            </a:r>
            <a:r>
              <a:rPr lang="it-IT" sz="2400" dirty="0"/>
              <a:t> modeling e dinamica molecolare</a:t>
            </a:r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F36EC2-4FE2-44C4-A4CA-41EEEFFFB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26" t="46430" r="11121" b="455"/>
          <a:stretch/>
        </p:blipFill>
        <p:spPr>
          <a:xfrm>
            <a:off x="9662898" y="1042105"/>
            <a:ext cx="1892412" cy="1908313"/>
          </a:xfrm>
          <a:prstGeom prst="snip2Same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B19605-13F9-4E80-8C43-3F7308453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6" t="55283" r="51680"/>
          <a:stretch/>
        </p:blipFill>
        <p:spPr>
          <a:xfrm>
            <a:off x="7680419" y="1343770"/>
            <a:ext cx="1836752" cy="16066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1D414E-2024-47E1-947A-BECF28411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990" y="3429000"/>
            <a:ext cx="3602596" cy="18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B0D37E-C978-477D-A287-BA31C240DA59}"/>
              </a:ext>
            </a:extLst>
          </p:cNvPr>
          <p:cNvSpPr txBox="1"/>
          <p:nvPr/>
        </p:nvSpPr>
        <p:spPr>
          <a:xfrm>
            <a:off x="479417" y="561930"/>
            <a:ext cx="63491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/>
              <a:t>2- GABA</a:t>
            </a:r>
            <a:r>
              <a:rPr lang="it-IT" sz="3600" b="1" baseline="-25000" dirty="0"/>
              <a:t>A </a:t>
            </a:r>
            <a:r>
              <a:rPr lang="it-IT" sz="3600" b="1" dirty="0"/>
              <a:t>Receptor </a:t>
            </a:r>
            <a:r>
              <a:rPr lang="it-IT" sz="3600" b="1" dirty="0" err="1"/>
              <a:t>subtype</a:t>
            </a:r>
            <a:endParaRPr lang="it-IT" sz="3600" b="1" dirty="0"/>
          </a:p>
          <a:p>
            <a:pPr algn="just"/>
            <a:endParaRPr lang="it-IT" sz="3600" b="1" dirty="0"/>
          </a:p>
          <a:p>
            <a:pPr algn="just"/>
            <a:r>
              <a:rPr lang="it-IT" sz="2400" dirty="0"/>
              <a:t>Modulatori allosterici del GABA</a:t>
            </a:r>
            <a:r>
              <a:rPr lang="it-IT" sz="2400" baseline="-25000" dirty="0"/>
              <a:t>A</a:t>
            </a:r>
            <a:r>
              <a:rPr lang="it-IT" sz="2400" dirty="0"/>
              <a:t>R al sito delle </a:t>
            </a:r>
            <a:r>
              <a:rPr lang="it-IT" sz="2400" dirty="0" err="1"/>
              <a:t>BDZs</a:t>
            </a:r>
            <a:r>
              <a:rPr lang="it-IT" sz="2400" dirty="0"/>
              <a:t> e al nuovo sito delle </a:t>
            </a:r>
            <a:r>
              <a:rPr lang="it-IT" sz="2400" dirty="0" err="1"/>
              <a:t>PQs</a:t>
            </a:r>
            <a:r>
              <a:rPr lang="it-IT" sz="2400" dirty="0"/>
              <a:t> (</a:t>
            </a:r>
            <a:r>
              <a:rPr lang="it-IT" sz="2400" dirty="0" err="1"/>
              <a:t>cryo</a:t>
            </a:r>
            <a:r>
              <a:rPr lang="it-IT" sz="2400" dirty="0"/>
              <a:t>-EM 2018)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Sito BDZ: ligandi PAM e NAM (Attività </a:t>
            </a:r>
            <a:r>
              <a:rPr lang="it-IT" sz="2400" dirty="0" err="1"/>
              <a:t>antiiperalgesica</a:t>
            </a:r>
            <a:r>
              <a:rPr lang="it-IT" sz="2400" dirty="0"/>
              <a:t>, </a:t>
            </a:r>
            <a:r>
              <a:rPr lang="it-IT" sz="2400" dirty="0" err="1"/>
              <a:t>promnemonica</a:t>
            </a:r>
            <a:r>
              <a:rPr lang="it-IT" sz="2400" dirty="0"/>
              <a:t>)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Sito PQ: ligandi PAM (attivazione del recettore anche se ci sono subunità </a:t>
            </a:r>
            <a:r>
              <a:rPr lang="it-IT" sz="2400" dirty="0">
                <a:latin typeface="Symbol" panose="05050102010706020507" pitchFamily="18" charset="2"/>
              </a:rPr>
              <a:t>a</a:t>
            </a:r>
            <a:r>
              <a:rPr lang="it-IT" sz="2400" dirty="0"/>
              <a:t>4, 6 o subunità </a:t>
            </a:r>
            <a:r>
              <a:rPr lang="it-IT" sz="2400" dirty="0">
                <a:latin typeface="Symbol" panose="05050102010706020507" pitchFamily="18" charset="2"/>
              </a:rPr>
              <a:t>d</a:t>
            </a:r>
            <a:r>
              <a:rPr lang="it-IT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Molecular</a:t>
            </a:r>
            <a:r>
              <a:rPr lang="it-IT" sz="2400" dirty="0"/>
              <a:t> modeling e dinamica molecolare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4B631E7-DBAA-4FFE-ADEC-58AB108C2873}"/>
              </a:ext>
            </a:extLst>
          </p:cNvPr>
          <p:cNvGrpSpPr/>
          <p:nvPr/>
        </p:nvGrpSpPr>
        <p:grpSpPr>
          <a:xfrm>
            <a:off x="7297373" y="324852"/>
            <a:ext cx="4230574" cy="2555972"/>
            <a:chOff x="7658321" y="0"/>
            <a:chExt cx="4230574" cy="255597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63B0920-5CFB-4E50-B3DE-0BF22A45C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8321" y="0"/>
              <a:ext cx="4230574" cy="2555972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CF6EE97-3784-4492-9FDF-EFC3DC252741}"/>
                </a:ext>
              </a:extLst>
            </p:cNvPr>
            <p:cNvSpPr txBox="1"/>
            <p:nvPr/>
          </p:nvSpPr>
          <p:spPr>
            <a:xfrm>
              <a:off x="7958626" y="1162570"/>
              <a:ext cx="4875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err="1"/>
                <a:t>PQs</a:t>
              </a:r>
              <a:endParaRPr lang="it-IT" sz="1100" b="1" dirty="0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776055BF-FA07-4E51-86DA-94CCA30D7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7" t="-918" r="5573"/>
          <a:stretch/>
        </p:blipFill>
        <p:spPr>
          <a:xfrm>
            <a:off x="7146757" y="3176337"/>
            <a:ext cx="4860759" cy="276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66692E-CF23-4DCE-AE7C-C5F4A17176C4}"/>
              </a:ext>
            </a:extLst>
          </p:cNvPr>
          <p:cNvSpPr txBox="1"/>
          <p:nvPr/>
        </p:nvSpPr>
        <p:spPr>
          <a:xfrm>
            <a:off x="685714" y="566685"/>
            <a:ext cx="8060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3- Recettori dei peptidi </a:t>
            </a:r>
            <a:r>
              <a:rPr lang="it-IT" sz="3600" b="1" dirty="0" err="1"/>
              <a:t>formilati</a:t>
            </a:r>
            <a:r>
              <a:rPr lang="it-IT" sz="3600" b="1" dirty="0"/>
              <a:t> (FPR)</a:t>
            </a:r>
          </a:p>
          <a:p>
            <a:endParaRPr lang="it-IT" sz="3600" b="1" dirty="0"/>
          </a:p>
          <a:p>
            <a:endParaRPr lang="it-IT" sz="36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E0AAA8-2C32-44FA-9CEC-175171C60D25}"/>
              </a:ext>
            </a:extLst>
          </p:cNvPr>
          <p:cNvSpPr txBox="1"/>
          <p:nvPr/>
        </p:nvSpPr>
        <p:spPr>
          <a:xfrm>
            <a:off x="852257" y="1977955"/>
            <a:ext cx="61344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Tre </a:t>
            </a:r>
            <a:r>
              <a:rPr lang="it-IT" sz="2400" dirty="0" err="1"/>
              <a:t>isoforme</a:t>
            </a:r>
            <a:r>
              <a:rPr lang="it-IT" sz="2400" dirty="0"/>
              <a:t> FPR1, FPR2, FPR3</a:t>
            </a:r>
          </a:p>
          <a:p>
            <a:pPr algn="just"/>
            <a:r>
              <a:rPr lang="it-IT" sz="2400" dirty="0"/>
              <a:t>Recettori accoppiati a proteine G (GPCR)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Coinvolgimento in diverse patologie tra cui artrite reumatoide e infarto del miocardio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Sintesi di agonisti con EC</a:t>
            </a:r>
            <a:r>
              <a:rPr lang="it-IT" sz="1600" dirty="0"/>
              <a:t>50</a:t>
            </a:r>
            <a:r>
              <a:rPr lang="it-IT" sz="2400" dirty="0"/>
              <a:t> </a:t>
            </a:r>
            <a:r>
              <a:rPr lang="it-IT" sz="2400" dirty="0" err="1"/>
              <a:t>submicromolari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Attività in vivo in modelli di artrite reumatoide (per </a:t>
            </a:r>
            <a:r>
              <a:rPr lang="it-IT" sz="2400" dirty="0" err="1"/>
              <a:t>os</a:t>
            </a:r>
            <a:r>
              <a:rPr lang="it-IT" sz="2400" dirty="0"/>
              <a:t>)</a:t>
            </a:r>
          </a:p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F66B1B-4D50-498B-898E-3525592B35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07" y="1772323"/>
            <a:ext cx="4014840" cy="29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F7CAAD-8C66-4D7C-823E-BAE86E3D6216}"/>
              </a:ext>
            </a:extLst>
          </p:cNvPr>
          <p:cNvSpPr txBox="1"/>
          <p:nvPr/>
        </p:nvSpPr>
        <p:spPr>
          <a:xfrm>
            <a:off x="3424106" y="325510"/>
            <a:ext cx="511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SISTEMI ENZIMATICI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3F7706-2089-4DAD-A586-855EE89D7EF8}"/>
              </a:ext>
            </a:extLst>
          </p:cNvPr>
          <p:cNvSpPr txBox="1"/>
          <p:nvPr/>
        </p:nvSpPr>
        <p:spPr>
          <a:xfrm>
            <a:off x="813770" y="1924089"/>
            <a:ext cx="5220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Serino proteasi dei neutrofili polimorfonucleati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Coinvolgimento in diverse patologie tra cui COPD, Fibrosi cistica, artrite reumatoide, tumori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Sintesi di potenti inibitori con IC</a:t>
            </a:r>
            <a:r>
              <a:rPr lang="it-IT" sz="1600" dirty="0"/>
              <a:t>50</a:t>
            </a:r>
            <a:r>
              <a:rPr lang="it-IT" sz="2400" dirty="0"/>
              <a:t> </a:t>
            </a:r>
            <a:r>
              <a:rPr lang="it-IT" sz="2400" dirty="0" err="1"/>
              <a:t>nanomolari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Attività in vivo in modelli di artrite reumatoide (per </a:t>
            </a:r>
            <a:r>
              <a:rPr lang="it-IT" sz="2400" dirty="0" err="1"/>
              <a:t>os</a:t>
            </a:r>
            <a:r>
              <a:rPr lang="it-IT" sz="2400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5F4E2C-2FA1-4967-9F8F-B6F7E37B4261}"/>
              </a:ext>
            </a:extLst>
          </p:cNvPr>
          <p:cNvSpPr txBox="1"/>
          <p:nvPr/>
        </p:nvSpPr>
        <p:spPr>
          <a:xfrm>
            <a:off x="813770" y="1033396"/>
            <a:ext cx="79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1- Elastasi dei neutrofili umani (HNE)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9DBC58B-EC78-43F1-9DAB-4FC57ABE0EA4}"/>
              </a:ext>
            </a:extLst>
          </p:cNvPr>
          <p:cNvGrpSpPr/>
          <p:nvPr/>
        </p:nvGrpSpPr>
        <p:grpSpPr>
          <a:xfrm>
            <a:off x="6548141" y="2683804"/>
            <a:ext cx="5481934" cy="2386768"/>
            <a:chOff x="6710066" y="2036104"/>
            <a:chExt cx="5481934" cy="238676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7E5D31C-F079-4EC1-8DA0-FF9ECFB25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5432"/>
            <a:stretch/>
          </p:blipFill>
          <p:spPr>
            <a:xfrm>
              <a:off x="6710066" y="2036104"/>
              <a:ext cx="2819828" cy="2386768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259B712-E2F7-46B4-AD77-D2A82D76B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621" r="-891"/>
            <a:stretch/>
          </p:blipFill>
          <p:spPr>
            <a:xfrm>
              <a:off x="9525356" y="2177580"/>
              <a:ext cx="2666644" cy="2084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04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7B247C-B746-44E8-9A5F-680B14D33E25}"/>
              </a:ext>
            </a:extLst>
          </p:cNvPr>
          <p:cNvSpPr txBox="1"/>
          <p:nvPr/>
        </p:nvSpPr>
        <p:spPr>
          <a:xfrm>
            <a:off x="260212" y="1812478"/>
            <a:ext cx="6179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Appartengono alle </a:t>
            </a:r>
            <a:r>
              <a:rPr lang="it-IT" sz="2400" dirty="0" err="1"/>
              <a:t>kinasi</a:t>
            </a:r>
            <a:r>
              <a:rPr lang="it-IT" sz="2400" dirty="0"/>
              <a:t> attivate da </a:t>
            </a:r>
            <a:r>
              <a:rPr lang="it-IT" sz="2400" dirty="0" err="1"/>
              <a:t>mitogeno</a:t>
            </a:r>
            <a:r>
              <a:rPr lang="it-IT" sz="2400" dirty="0"/>
              <a:t> (MAPK), fosforilano substrati  nucleari che regolano molte funzioni cellulari (proliferazione, differenziazione, infiammazione)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coinvolti in varie patologie come malattie neurodegenerative SNC, cancro, artrite reumatoide,  asma, diabete.. 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inibitori competitivi dell’ATP nelle JNK1-3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Molecular</a:t>
            </a:r>
            <a:r>
              <a:rPr lang="it-IT" sz="2400" dirty="0"/>
              <a:t> modeling e dinamica molecolare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144817-3A22-43D5-A48D-90B739604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545"/>
          <a:stretch/>
        </p:blipFill>
        <p:spPr>
          <a:xfrm>
            <a:off x="6439552" y="2099097"/>
            <a:ext cx="5752448" cy="3215291"/>
          </a:xfrm>
          <a:prstGeom prst="snip2Same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C4EDADA-DAE4-443A-B251-9B43DA951F7C}"/>
              </a:ext>
            </a:extLst>
          </p:cNvPr>
          <p:cNvSpPr/>
          <p:nvPr/>
        </p:nvSpPr>
        <p:spPr>
          <a:xfrm>
            <a:off x="260212" y="596384"/>
            <a:ext cx="671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2- c-</a:t>
            </a:r>
            <a:r>
              <a:rPr lang="it-IT" sz="3600" b="1" dirty="0" err="1"/>
              <a:t>Jun</a:t>
            </a:r>
            <a:r>
              <a:rPr lang="it-IT" sz="3600" b="1" dirty="0"/>
              <a:t> N-terminal </a:t>
            </a:r>
            <a:r>
              <a:rPr lang="it-IT" sz="3600" b="1" dirty="0" err="1"/>
              <a:t>Kinases</a:t>
            </a:r>
            <a:r>
              <a:rPr lang="it-IT" sz="3600" b="1" dirty="0"/>
              <a:t> (</a:t>
            </a:r>
            <a:r>
              <a:rPr lang="it-IT" sz="3600" b="1" dirty="0" err="1"/>
              <a:t>JNKs</a:t>
            </a:r>
            <a:r>
              <a:rPr lang="it-IT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9862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428</Words>
  <Application>Microsoft Office PowerPoint</Application>
  <PresentationFormat>Widescreen</PresentationFormat>
  <Paragraphs>71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Gabriella</dc:creator>
  <cp:lastModifiedBy>Gabriella</cp:lastModifiedBy>
  <cp:revision>49</cp:revision>
  <cp:lastPrinted>2023-02-07T14:38:43Z</cp:lastPrinted>
  <dcterms:created xsi:type="dcterms:W3CDTF">2023-02-02T08:52:54Z</dcterms:created>
  <dcterms:modified xsi:type="dcterms:W3CDTF">2023-02-09T15:00:20Z</dcterms:modified>
</cp:coreProperties>
</file>